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Aerospace bold" pitchFamily="2" charset="-128"/>
      <p:regular r:id="rId28"/>
    </p:embeddedFont>
    <p:embeddedFont>
      <p:font typeface="Aristotelica Pro Bold" pitchFamily="2" charset="0"/>
      <p:regular r:id="rId29"/>
      <p:bold r:id="rId30"/>
    </p:embeddedFont>
    <p:embeddedFont>
      <p:font typeface="Ballpoint" pitchFamily="2" charset="77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utura Bold" panose="020B0602020204020303" pitchFamily="34" charset="-79"/>
      <p:regular r:id="rId36"/>
      <p:italic r:id="rId37"/>
      <p:boldItalic r:id="rId38"/>
    </p:embeddedFont>
    <p:embeddedFont>
      <p:font typeface="Handy Casual" pitchFamily="2" charset="77"/>
      <p:regular r:id="rId39"/>
    </p:embeddedFont>
    <p:embeddedFont>
      <p:font typeface="Helvetica World Bold" pitchFamily="2" charset="0"/>
      <p:regular r:id="rId40"/>
    </p:embeddedFont>
    <p:embeddedFont>
      <p:font typeface="Montserrat Bold" pitchFamily="2" charset="77"/>
      <p:regular r:id="rId41"/>
      <p:bold r:id="rId42"/>
    </p:embeddedFont>
    <p:embeddedFont>
      <p:font typeface="Montserrat Ultra-Bold" pitchFamily="2" charset="77"/>
      <p:regular r:id="rId43"/>
      <p:bold r:id="rId44"/>
    </p:embeddedFont>
    <p:embeddedFont>
      <p:font typeface="Poppins Bold" pitchFamily="2" charset="77"/>
      <p:regular r:id="rId45"/>
      <p:bold r:id="rId46"/>
    </p:embeddedFont>
    <p:embeddedFont>
      <p:font typeface="TT Hoves Bold" panose="02000003020000060003" pitchFamily="2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56.svg"/><Relationship Id="rId4" Type="http://schemas.openxmlformats.org/officeDocument/2006/relationships/image" Target="../media/image7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0.png"/><Relationship Id="rId18" Type="http://schemas.openxmlformats.org/officeDocument/2006/relationships/image" Target="../media/image65.svg"/><Relationship Id="rId3" Type="http://schemas.openxmlformats.org/officeDocument/2006/relationships/image" Target="../media/image11.svg"/><Relationship Id="rId21" Type="http://schemas.openxmlformats.org/officeDocument/2006/relationships/image" Target="../media/image68.png"/><Relationship Id="rId7" Type="http://schemas.openxmlformats.org/officeDocument/2006/relationships/image" Target="../media/image3.svg"/><Relationship Id="rId12" Type="http://schemas.openxmlformats.org/officeDocument/2006/relationships/image" Target="../media/image9.png"/><Relationship Id="rId17" Type="http://schemas.openxmlformats.org/officeDocument/2006/relationships/image" Target="../media/image64.png"/><Relationship Id="rId2" Type="http://schemas.openxmlformats.org/officeDocument/2006/relationships/image" Target="../media/image10.png"/><Relationship Id="rId16" Type="http://schemas.openxmlformats.org/officeDocument/2006/relationships/image" Target="../media/image63.svg"/><Relationship Id="rId20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59.png"/><Relationship Id="rId5" Type="http://schemas.openxmlformats.org/officeDocument/2006/relationships/image" Target="../media/image8.svg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image" Target="../media/image7.png"/><Relationship Id="rId9" Type="http://schemas.openxmlformats.org/officeDocument/2006/relationships/image" Target="../media/image57.png"/><Relationship Id="rId14" Type="http://schemas.openxmlformats.org/officeDocument/2006/relationships/image" Target="../media/image61.svg"/><Relationship Id="rId22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9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12" Type="http://schemas.openxmlformats.org/officeDocument/2006/relationships/image" Target="../media/image78.png"/><Relationship Id="rId17" Type="http://schemas.openxmlformats.org/officeDocument/2006/relationships/image" Target="../media/image9.png"/><Relationship Id="rId2" Type="http://schemas.openxmlformats.org/officeDocument/2006/relationships/image" Target="../media/image10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7.png"/><Relationship Id="rId5" Type="http://schemas.openxmlformats.org/officeDocument/2006/relationships/image" Target="../media/image8.sv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7.png"/><Relationship Id="rId18" Type="http://schemas.openxmlformats.org/officeDocument/2006/relationships/image" Target="../media/image92.svg"/><Relationship Id="rId3" Type="http://schemas.openxmlformats.org/officeDocument/2006/relationships/image" Target="../media/image11.svg"/><Relationship Id="rId21" Type="http://schemas.openxmlformats.org/officeDocument/2006/relationships/image" Target="../media/image95.png"/><Relationship Id="rId7" Type="http://schemas.openxmlformats.org/officeDocument/2006/relationships/image" Target="../media/image3.svg"/><Relationship Id="rId12" Type="http://schemas.openxmlformats.org/officeDocument/2006/relationships/image" Target="../media/image86.svg"/><Relationship Id="rId17" Type="http://schemas.openxmlformats.org/officeDocument/2006/relationships/image" Target="../media/image91.png"/><Relationship Id="rId25" Type="http://schemas.openxmlformats.org/officeDocument/2006/relationships/image" Target="../media/image12.png"/><Relationship Id="rId2" Type="http://schemas.openxmlformats.org/officeDocument/2006/relationships/image" Target="../media/image10.png"/><Relationship Id="rId16" Type="http://schemas.openxmlformats.org/officeDocument/2006/relationships/image" Target="../media/image90.svg"/><Relationship Id="rId20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85.png"/><Relationship Id="rId24" Type="http://schemas.openxmlformats.org/officeDocument/2006/relationships/image" Target="../media/image98.svg"/><Relationship Id="rId5" Type="http://schemas.openxmlformats.org/officeDocument/2006/relationships/image" Target="../media/image8.sv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84.svg"/><Relationship Id="rId19" Type="http://schemas.openxmlformats.org/officeDocument/2006/relationships/image" Target="../media/image93.png"/><Relationship Id="rId4" Type="http://schemas.openxmlformats.org/officeDocument/2006/relationships/image" Target="../media/image7.png"/><Relationship Id="rId9" Type="http://schemas.openxmlformats.org/officeDocument/2006/relationships/image" Target="../media/image83.png"/><Relationship Id="rId14" Type="http://schemas.openxmlformats.org/officeDocument/2006/relationships/image" Target="../media/image88.svg"/><Relationship Id="rId22" Type="http://schemas.openxmlformats.org/officeDocument/2006/relationships/image" Target="../media/image9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12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1.png"/><Relationship Id="rId5" Type="http://schemas.openxmlformats.org/officeDocument/2006/relationships/image" Target="../media/image8.svg"/><Relationship Id="rId10" Type="http://schemas.openxmlformats.org/officeDocument/2006/relationships/image" Target="../media/image100.png"/><Relationship Id="rId4" Type="http://schemas.openxmlformats.org/officeDocument/2006/relationships/image" Target="../media/image7.png"/><Relationship Id="rId9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6.png"/><Relationship Id="rId18" Type="http://schemas.openxmlformats.org/officeDocument/2006/relationships/image" Target="../media/image9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10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4.png"/><Relationship Id="rId5" Type="http://schemas.openxmlformats.org/officeDocument/2006/relationships/image" Target="../media/image8.sv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1.svg"/><Relationship Id="rId21" Type="http://schemas.openxmlformats.org/officeDocument/2006/relationships/image" Target="../media/image9.png"/><Relationship Id="rId7" Type="http://schemas.openxmlformats.org/officeDocument/2006/relationships/image" Target="../media/image3.sv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.pn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13.png"/><Relationship Id="rId5" Type="http://schemas.openxmlformats.org/officeDocument/2006/relationships/image" Target="../media/image8.sv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7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28.svg"/><Relationship Id="rId18" Type="http://schemas.openxmlformats.org/officeDocument/2006/relationships/image" Target="../media/image133.png"/><Relationship Id="rId3" Type="http://schemas.openxmlformats.org/officeDocument/2006/relationships/image" Target="../media/image11.svg"/><Relationship Id="rId21" Type="http://schemas.openxmlformats.org/officeDocument/2006/relationships/image" Target="../media/image136.png"/><Relationship Id="rId7" Type="http://schemas.openxmlformats.org/officeDocument/2006/relationships/image" Target="../media/image3.svg"/><Relationship Id="rId12" Type="http://schemas.openxmlformats.org/officeDocument/2006/relationships/image" Target="../media/image127.png"/><Relationship Id="rId17" Type="http://schemas.openxmlformats.org/officeDocument/2006/relationships/image" Target="../media/image132.svg"/><Relationship Id="rId2" Type="http://schemas.openxmlformats.org/officeDocument/2006/relationships/image" Target="../media/image10.png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26.svg"/><Relationship Id="rId5" Type="http://schemas.openxmlformats.org/officeDocument/2006/relationships/image" Target="../media/image8.svg"/><Relationship Id="rId15" Type="http://schemas.openxmlformats.org/officeDocument/2006/relationships/image" Target="../media/image130.svg"/><Relationship Id="rId10" Type="http://schemas.openxmlformats.org/officeDocument/2006/relationships/image" Target="../media/image125.png"/><Relationship Id="rId19" Type="http://schemas.openxmlformats.org/officeDocument/2006/relationships/image" Target="../media/image134.png"/><Relationship Id="rId4" Type="http://schemas.openxmlformats.org/officeDocument/2006/relationships/image" Target="../media/image7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Relationship Id="rId22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8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7.png"/><Relationship Id="rId3" Type="http://schemas.openxmlformats.org/officeDocument/2006/relationships/image" Target="../media/image21.svg"/><Relationship Id="rId21" Type="http://schemas.openxmlformats.org/officeDocument/2006/relationships/image" Target="../media/image3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11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10.pn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9.png"/><Relationship Id="rId10" Type="http://schemas.openxmlformats.org/officeDocument/2006/relationships/image" Target="../media/image28.png"/><Relationship Id="rId19" Type="http://schemas.openxmlformats.org/officeDocument/2006/relationships/image" Target="../media/image8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9.svg"/><Relationship Id="rId18" Type="http://schemas.openxmlformats.org/officeDocument/2006/relationships/image" Target="../media/image44.svg"/><Relationship Id="rId3" Type="http://schemas.openxmlformats.org/officeDocument/2006/relationships/image" Target="../media/image11.svg"/><Relationship Id="rId21" Type="http://schemas.openxmlformats.org/officeDocument/2006/relationships/image" Target="../media/image47.png"/><Relationship Id="rId7" Type="http://schemas.openxmlformats.org/officeDocument/2006/relationships/image" Target="../media/image3.sv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10.png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7.svg"/><Relationship Id="rId5" Type="http://schemas.openxmlformats.org/officeDocument/2006/relationships/image" Target="../media/image8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40.svg"/><Relationship Id="rId22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3.png"/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12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51.pn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50.png"/><Relationship Id="rId14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810876"/>
            <a:ext cx="7541281" cy="5816213"/>
          </a:xfrm>
          <a:custGeom>
            <a:avLst/>
            <a:gdLst/>
            <a:ahLst/>
            <a:cxnLst/>
            <a:rect l="l" t="t" r="r" b="b"/>
            <a:pathLst>
              <a:path w="7541281" h="5816213">
                <a:moveTo>
                  <a:pt x="0" y="0"/>
                </a:moveTo>
                <a:lnTo>
                  <a:pt x="7541281" y="0"/>
                </a:lnTo>
                <a:lnTo>
                  <a:pt x="7541281" y="5816213"/>
                </a:lnTo>
                <a:lnTo>
                  <a:pt x="0" y="58162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 flipH="1">
            <a:off x="8419272" y="0"/>
            <a:ext cx="10157452" cy="10422758"/>
          </a:xfrm>
          <a:custGeom>
            <a:avLst/>
            <a:gdLst/>
            <a:ahLst/>
            <a:cxnLst/>
            <a:rect l="l" t="t" r="r" b="b"/>
            <a:pathLst>
              <a:path w="10157452" h="10422758">
                <a:moveTo>
                  <a:pt x="10157452" y="0"/>
                </a:moveTo>
                <a:lnTo>
                  <a:pt x="0" y="0"/>
                </a:lnTo>
                <a:lnTo>
                  <a:pt x="0" y="10422758"/>
                </a:lnTo>
                <a:lnTo>
                  <a:pt x="10157452" y="10422758"/>
                </a:lnTo>
                <a:lnTo>
                  <a:pt x="10157452" y="0"/>
                </a:lnTo>
                <a:close/>
              </a:path>
            </a:pathLst>
          </a:custGeom>
          <a:blipFill>
            <a:blip r:embed="rId3">
              <a:alphaModFix amt="1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>
            <a:off x="1999089" y="7189697"/>
            <a:ext cx="4039421" cy="3031877"/>
          </a:xfrm>
          <a:custGeom>
            <a:avLst/>
            <a:gdLst/>
            <a:ahLst/>
            <a:cxnLst/>
            <a:rect l="l" t="t" r="r" b="b"/>
            <a:pathLst>
              <a:path w="4039421" h="3031877">
                <a:moveTo>
                  <a:pt x="0" y="0"/>
                </a:moveTo>
                <a:lnTo>
                  <a:pt x="4039421" y="0"/>
                </a:lnTo>
                <a:lnTo>
                  <a:pt x="4039421" y="3031877"/>
                </a:lnTo>
                <a:lnTo>
                  <a:pt x="0" y="30318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818443" y="5350560"/>
            <a:ext cx="3403029" cy="2546323"/>
          </a:xfrm>
          <a:custGeom>
            <a:avLst/>
            <a:gdLst/>
            <a:ahLst/>
            <a:cxnLst/>
            <a:rect l="l" t="t" r="r" b="b"/>
            <a:pathLst>
              <a:path w="3403029" h="2546323">
                <a:moveTo>
                  <a:pt x="0" y="0"/>
                </a:moveTo>
                <a:lnTo>
                  <a:pt x="3403029" y="0"/>
                </a:lnTo>
                <a:lnTo>
                  <a:pt x="3403029" y="2546323"/>
                </a:lnTo>
                <a:lnTo>
                  <a:pt x="0" y="2546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0" y="3982138"/>
            <a:ext cx="4105267" cy="2736844"/>
          </a:xfrm>
          <a:custGeom>
            <a:avLst/>
            <a:gdLst/>
            <a:ahLst/>
            <a:cxnLst/>
            <a:rect l="l" t="t" r="r" b="b"/>
            <a:pathLst>
              <a:path w="4105267" h="2736844">
                <a:moveTo>
                  <a:pt x="0" y="0"/>
                </a:moveTo>
                <a:lnTo>
                  <a:pt x="4105267" y="0"/>
                </a:lnTo>
                <a:lnTo>
                  <a:pt x="4105267" y="2736844"/>
                </a:lnTo>
                <a:lnTo>
                  <a:pt x="0" y="27368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7" name="Group 7"/>
          <p:cNvGrpSpPr/>
          <p:nvPr/>
        </p:nvGrpSpPr>
        <p:grpSpPr>
          <a:xfrm>
            <a:off x="6071297" y="8587127"/>
            <a:ext cx="6145407" cy="1342347"/>
            <a:chOff x="0" y="0"/>
            <a:chExt cx="1860543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60543" cy="406400"/>
            </a:xfrm>
            <a:custGeom>
              <a:avLst/>
              <a:gdLst/>
              <a:ahLst/>
              <a:cxnLst/>
              <a:rect l="l" t="t" r="r" b="b"/>
              <a:pathLst>
                <a:path w="1860543" h="406400">
                  <a:moveTo>
                    <a:pt x="1657343" y="0"/>
                  </a:moveTo>
                  <a:cubicBezTo>
                    <a:pt x="1769567" y="0"/>
                    <a:pt x="1860543" y="90976"/>
                    <a:pt x="1860543" y="203200"/>
                  </a:cubicBezTo>
                  <a:cubicBezTo>
                    <a:pt x="1860543" y="315424"/>
                    <a:pt x="1769567" y="406400"/>
                    <a:pt x="165734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84279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60543" cy="43497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241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0311" y="6163232"/>
            <a:ext cx="4018799" cy="4123768"/>
          </a:xfrm>
          <a:custGeom>
            <a:avLst/>
            <a:gdLst/>
            <a:ahLst/>
            <a:cxnLst/>
            <a:rect l="l" t="t" r="r" b="b"/>
            <a:pathLst>
              <a:path w="4018799" h="4123768">
                <a:moveTo>
                  <a:pt x="0" y="0"/>
                </a:moveTo>
                <a:lnTo>
                  <a:pt x="4018799" y="0"/>
                </a:lnTo>
                <a:lnTo>
                  <a:pt x="4018799" y="4123768"/>
                </a:lnTo>
                <a:lnTo>
                  <a:pt x="0" y="4123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1" name="Freeform 11"/>
          <p:cNvSpPr/>
          <p:nvPr/>
        </p:nvSpPr>
        <p:spPr>
          <a:xfrm flipH="1" flipV="1">
            <a:off x="14269201" y="0"/>
            <a:ext cx="4018799" cy="4123768"/>
          </a:xfrm>
          <a:custGeom>
            <a:avLst/>
            <a:gdLst/>
            <a:ahLst/>
            <a:cxnLst/>
            <a:rect l="l" t="t" r="r" b="b"/>
            <a:pathLst>
              <a:path w="4018799" h="4123768">
                <a:moveTo>
                  <a:pt x="4018799" y="4123768"/>
                </a:moveTo>
                <a:lnTo>
                  <a:pt x="0" y="4123768"/>
                </a:lnTo>
                <a:lnTo>
                  <a:pt x="0" y="0"/>
                </a:lnTo>
                <a:lnTo>
                  <a:pt x="4018799" y="0"/>
                </a:lnTo>
                <a:lnTo>
                  <a:pt x="4018799" y="41237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2" name="TextBox 12"/>
          <p:cNvSpPr txBox="1"/>
          <p:nvPr/>
        </p:nvSpPr>
        <p:spPr>
          <a:xfrm>
            <a:off x="825442" y="2294807"/>
            <a:ext cx="16117014" cy="104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3"/>
              </a:lnSpc>
            </a:pPr>
            <a:r>
              <a:rPr lang="en-US" sz="6399">
                <a:solidFill>
                  <a:srgbClr val="184279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PEMBEKALAN KKN PERIODE 108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71297" y="8791025"/>
            <a:ext cx="6145407" cy="1001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7"/>
              </a:lnSpc>
            </a:pPr>
            <a:r>
              <a:rPr lang="en-US" sz="3304">
                <a:solidFill>
                  <a:srgbClr val="FFFFFF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UNIVERSITAS BENGKULU </a:t>
            </a:r>
          </a:p>
          <a:p>
            <a:pPr algn="ctr">
              <a:lnSpc>
                <a:spcPts val="3667"/>
              </a:lnSpc>
            </a:pPr>
            <a:r>
              <a:rPr lang="en-US" sz="3304">
                <a:solidFill>
                  <a:srgbClr val="FFFFFF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TAHUN 2026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61526" y="9350340"/>
            <a:ext cx="2961860" cy="826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7"/>
              </a:lnSpc>
            </a:pPr>
            <a:r>
              <a:rPr lang="en-US" sz="5078">
                <a:solidFill>
                  <a:srgbClr val="1C1A1F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P3KKN</a:t>
            </a:r>
          </a:p>
        </p:txBody>
      </p:sp>
      <p:sp>
        <p:nvSpPr>
          <p:cNvPr id="15" name="Freeform 15"/>
          <p:cNvSpPr/>
          <p:nvPr/>
        </p:nvSpPr>
        <p:spPr>
          <a:xfrm>
            <a:off x="4404217" y="765509"/>
            <a:ext cx="9296106" cy="1138773"/>
          </a:xfrm>
          <a:custGeom>
            <a:avLst/>
            <a:gdLst/>
            <a:ahLst/>
            <a:cxnLst/>
            <a:rect l="l" t="t" r="r" b="b"/>
            <a:pathLst>
              <a:path w="9296106" h="1138773">
                <a:moveTo>
                  <a:pt x="0" y="0"/>
                </a:moveTo>
                <a:lnTo>
                  <a:pt x="9296107" y="0"/>
                </a:lnTo>
                <a:lnTo>
                  <a:pt x="9296107" y="1138773"/>
                </a:lnTo>
                <a:lnTo>
                  <a:pt x="0" y="11387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8575473" cy="1138127"/>
          </a:xfrm>
          <a:custGeom>
            <a:avLst/>
            <a:gdLst/>
            <a:ahLst/>
            <a:cxnLst/>
            <a:rect l="l" t="t" r="r" b="b"/>
            <a:pathLst>
              <a:path w="8575473" h="1138127">
                <a:moveTo>
                  <a:pt x="0" y="0"/>
                </a:moveTo>
                <a:lnTo>
                  <a:pt x="8575473" y="0"/>
                </a:lnTo>
                <a:lnTo>
                  <a:pt x="8575473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96620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TextBox 6"/>
          <p:cNvSpPr txBox="1"/>
          <p:nvPr/>
        </p:nvSpPr>
        <p:spPr>
          <a:xfrm>
            <a:off x="1657350" y="3723253"/>
            <a:ext cx="15889867" cy="301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1"/>
              </a:lnSpc>
            </a:pPr>
            <a:r>
              <a:rPr lang="en-US" sz="3422" b="1">
                <a:solidFill>
                  <a:srgbClr val="1C1A1F"/>
                </a:solidFill>
                <a:latin typeface="Poppins Bold"/>
                <a:ea typeface="Poppins Bold"/>
                <a:cs typeface="Poppins Bold"/>
                <a:sym typeface="Poppins Bold"/>
              </a:rPr>
              <a:t>•Program kerja dilakukan secara berkelompok</a:t>
            </a:r>
          </a:p>
          <a:p>
            <a:pPr algn="l">
              <a:lnSpc>
                <a:spcPts val="4791"/>
              </a:lnSpc>
            </a:pPr>
            <a:r>
              <a:rPr lang="en-US" sz="3422" b="1">
                <a:solidFill>
                  <a:srgbClr val="1C1A1F"/>
                </a:solidFill>
                <a:latin typeface="Poppins Bold"/>
                <a:ea typeface="Poppins Bold"/>
                <a:cs typeface="Poppins Bold"/>
                <a:sym typeface="Poppins Bold"/>
              </a:rPr>
              <a:t>•Tidak ada program individu</a:t>
            </a:r>
          </a:p>
          <a:p>
            <a:pPr algn="l">
              <a:lnSpc>
                <a:spcPts val="4791"/>
              </a:lnSpc>
            </a:pPr>
            <a:r>
              <a:rPr lang="en-US" sz="3422" b="1">
                <a:solidFill>
                  <a:srgbClr val="1C1A1F"/>
                </a:solidFill>
                <a:latin typeface="Poppins Bold"/>
                <a:ea typeface="Poppins Bold"/>
                <a:cs typeface="Poppins Bold"/>
                <a:sym typeface="Poppins Bold"/>
              </a:rPr>
              <a:t>•Menyusun program kerja dengan sistematis terintegrasi dan teamwork                             dirancang mahasiswa dan disetujui DPL</a:t>
            </a:r>
          </a:p>
          <a:p>
            <a:pPr algn="l">
              <a:lnSpc>
                <a:spcPts val="4791"/>
              </a:lnSpc>
              <a:spcBef>
                <a:spcPct val="0"/>
              </a:spcBef>
            </a:pPr>
            <a:endParaRPr lang="en-US" sz="3422" b="1">
              <a:solidFill>
                <a:srgbClr val="1C1A1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389418" y="5725923"/>
            <a:ext cx="2051321" cy="402572"/>
          </a:xfrm>
          <a:custGeom>
            <a:avLst/>
            <a:gdLst/>
            <a:ahLst/>
            <a:cxnLst/>
            <a:rect l="l" t="t" r="r" b="b"/>
            <a:pathLst>
              <a:path w="2051321" h="402572">
                <a:moveTo>
                  <a:pt x="0" y="0"/>
                </a:moveTo>
                <a:lnTo>
                  <a:pt x="2051322" y="0"/>
                </a:lnTo>
                <a:lnTo>
                  <a:pt x="2051322" y="402572"/>
                </a:lnTo>
                <a:lnTo>
                  <a:pt x="0" y="4025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8" name="TextBox 8"/>
          <p:cNvSpPr txBox="1"/>
          <p:nvPr/>
        </p:nvSpPr>
        <p:spPr>
          <a:xfrm>
            <a:off x="3769954" y="2307526"/>
            <a:ext cx="9858239" cy="71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</a:pPr>
            <a:r>
              <a:rPr lang="en-US" sz="4404">
                <a:solidFill>
                  <a:srgbClr val="184279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PROGRAM KERJA KKN TEMATIK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6742199"/>
            <a:ext cx="3454570" cy="3544801"/>
          </a:xfrm>
          <a:custGeom>
            <a:avLst/>
            <a:gdLst/>
            <a:ahLst/>
            <a:cxnLst/>
            <a:rect l="l" t="t" r="r" b="b"/>
            <a:pathLst>
              <a:path w="3454570" h="3544801">
                <a:moveTo>
                  <a:pt x="0" y="0"/>
                </a:moveTo>
                <a:lnTo>
                  <a:pt x="3454570" y="0"/>
                </a:lnTo>
                <a:lnTo>
                  <a:pt x="3454570" y="3544801"/>
                </a:lnTo>
                <a:lnTo>
                  <a:pt x="0" y="3544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7984062" cy="1138127"/>
          </a:xfrm>
          <a:custGeom>
            <a:avLst/>
            <a:gdLst/>
            <a:ahLst/>
            <a:cxnLst/>
            <a:rect l="l" t="t" r="r" b="b"/>
            <a:pathLst>
              <a:path w="7984062" h="1138127">
                <a:moveTo>
                  <a:pt x="0" y="0"/>
                </a:moveTo>
                <a:lnTo>
                  <a:pt x="7984061" y="0"/>
                </a:lnTo>
                <a:lnTo>
                  <a:pt x="7984061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184"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6" name="Group 6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10" name="Group 10"/>
          <p:cNvGrpSpPr/>
          <p:nvPr/>
        </p:nvGrpSpPr>
        <p:grpSpPr>
          <a:xfrm>
            <a:off x="2858234" y="2330782"/>
            <a:ext cx="4624125" cy="1287202"/>
            <a:chOff x="0" y="0"/>
            <a:chExt cx="1527477" cy="42519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EAE0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67121" y="2551892"/>
            <a:ext cx="1279859" cy="844982"/>
            <a:chOff x="0" y="0"/>
            <a:chExt cx="823551" cy="543720"/>
          </a:xfrm>
        </p:grpSpPr>
        <p:sp>
          <p:nvSpPr>
            <p:cNvPr id="14" name="Freeform 14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9366E4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993096" y="266722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07259" y="2787487"/>
            <a:ext cx="3337404" cy="405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Sosialisasi kesadaran lingkungan dan budaya hidup bersih kepada masyarakat.</a:t>
            </a:r>
          </a:p>
        </p:txBody>
      </p:sp>
      <p:grpSp>
        <p:nvGrpSpPr>
          <p:cNvPr id="18" name="Group 18"/>
          <p:cNvGrpSpPr/>
          <p:nvPr/>
        </p:nvGrpSpPr>
        <p:grpSpPr>
          <a:xfrm rot="-10800000">
            <a:off x="10519665" y="2330782"/>
            <a:ext cx="4624125" cy="1287202"/>
            <a:chOff x="0" y="0"/>
            <a:chExt cx="1527477" cy="4251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FFE8A3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9955045" y="2551892"/>
            <a:ext cx="1279859" cy="844982"/>
            <a:chOff x="0" y="0"/>
            <a:chExt cx="823551" cy="543720"/>
          </a:xfrm>
        </p:grpSpPr>
        <p:sp>
          <p:nvSpPr>
            <p:cNvPr id="22" name="Freeform 22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DDA707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56964" y="266722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09"/>
              </a:lnSpc>
            </a:pPr>
            <a:r>
              <a:rPr lang="en-US" sz="3149" b="1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09851" y="2620312"/>
            <a:ext cx="3337404" cy="61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Pelatihan pemanfaatan sampah anorganik menjadi produk kerajinan dan produk bernilai ekonomi.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2075178" y="4165142"/>
            <a:ext cx="4624125" cy="1287202"/>
            <a:chOff x="0" y="0"/>
            <a:chExt cx="1527477" cy="42519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FFBEC4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984064" y="4386252"/>
            <a:ext cx="1279859" cy="844982"/>
            <a:chOff x="0" y="0"/>
            <a:chExt cx="823551" cy="543720"/>
          </a:xfrm>
        </p:grpSpPr>
        <p:sp>
          <p:nvSpPr>
            <p:cNvPr id="30" name="Freeform 30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E46671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210040" y="450158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524202" y="4638202"/>
            <a:ext cx="3337404" cy="405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Edukasi pemilahan sampah organik, anorganik, dan sampah B3 rumah tangga.</a:t>
            </a: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11305291" y="4165142"/>
            <a:ext cx="4624125" cy="1287202"/>
            <a:chOff x="0" y="0"/>
            <a:chExt cx="1527477" cy="42519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B5EBE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-10800000">
            <a:off x="10740671" y="4386252"/>
            <a:ext cx="1279859" cy="844982"/>
            <a:chOff x="0" y="0"/>
            <a:chExt cx="823551" cy="543720"/>
          </a:xfrm>
        </p:grpSpPr>
        <p:sp>
          <p:nvSpPr>
            <p:cNvPr id="38" name="Freeform 38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38AEB6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1042590" y="450158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06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195477" y="4489625"/>
            <a:ext cx="3337404" cy="1020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Pembuatan sarana pendukung pengelolaan sampah (tempat sampah terpilah, papan edukasi, dan titik kumpul sampah).</a:t>
            </a:r>
          </a:p>
          <a:p>
            <a:pPr algn="l">
              <a:lnSpc>
                <a:spcPts val="1674"/>
              </a:lnSpc>
            </a:pPr>
            <a:endParaRPr lang="en-US" sz="1116" b="1">
              <a:solidFill>
                <a:srgbClr val="1C1C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l">
              <a:lnSpc>
                <a:spcPts val="1674"/>
              </a:lnSpc>
            </a:pPr>
            <a:endParaRPr lang="en-US" sz="1116" b="1">
              <a:solidFill>
                <a:srgbClr val="1C1C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2075178" y="5999502"/>
            <a:ext cx="4624125" cy="1287202"/>
            <a:chOff x="0" y="0"/>
            <a:chExt cx="1527477" cy="42519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B5EBE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5984064" y="6220612"/>
            <a:ext cx="1279859" cy="844982"/>
            <a:chOff x="0" y="0"/>
            <a:chExt cx="823551" cy="543720"/>
          </a:xfrm>
        </p:grpSpPr>
        <p:sp>
          <p:nvSpPr>
            <p:cNvPr id="46" name="Freeform 46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38AEB6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210040" y="633594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524202" y="6472562"/>
            <a:ext cx="3337404" cy="405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Pendampingan pembentukan dan penguatan Bank Sampah Desa.</a:t>
            </a:r>
          </a:p>
        </p:txBody>
      </p:sp>
      <p:grpSp>
        <p:nvGrpSpPr>
          <p:cNvPr id="50" name="Group 50"/>
          <p:cNvGrpSpPr/>
          <p:nvPr/>
        </p:nvGrpSpPr>
        <p:grpSpPr>
          <a:xfrm rot="-10800000">
            <a:off x="11305291" y="5999502"/>
            <a:ext cx="4624125" cy="1287202"/>
            <a:chOff x="0" y="0"/>
            <a:chExt cx="1527477" cy="425199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FFBEC4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 rot="-10800000">
            <a:off x="10740671" y="6220612"/>
            <a:ext cx="1279859" cy="844982"/>
            <a:chOff x="0" y="0"/>
            <a:chExt cx="823551" cy="543720"/>
          </a:xfrm>
        </p:grpSpPr>
        <p:sp>
          <p:nvSpPr>
            <p:cNvPr id="54" name="Freeform 54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E46671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1042590" y="633594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07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2195477" y="6292352"/>
            <a:ext cx="3337404" cy="61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Pemetaan kondisi pengelolaan sampah desa berbasis data dan identifikasi titik rawan pencemaran lingkungan.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2858234" y="7833862"/>
            <a:ext cx="4624125" cy="1287202"/>
            <a:chOff x="0" y="0"/>
            <a:chExt cx="1527477" cy="425199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FFE8A3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6767121" y="8054972"/>
            <a:ext cx="1279859" cy="844982"/>
            <a:chOff x="0" y="0"/>
            <a:chExt cx="823551" cy="543720"/>
          </a:xfrm>
        </p:grpSpPr>
        <p:sp>
          <p:nvSpPr>
            <p:cNvPr id="62" name="Freeform 62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DDA707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6993096" y="817030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04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3307259" y="8243413"/>
            <a:ext cx="3337404" cy="405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Pelatihan pengolahan sampah organik menjadi kompos dan pupuk cair organik.</a:t>
            </a:r>
          </a:p>
        </p:txBody>
      </p:sp>
      <p:grpSp>
        <p:nvGrpSpPr>
          <p:cNvPr id="66" name="Group 66"/>
          <p:cNvGrpSpPr/>
          <p:nvPr/>
        </p:nvGrpSpPr>
        <p:grpSpPr>
          <a:xfrm rot="-10800000">
            <a:off x="10519665" y="7833862"/>
            <a:ext cx="4624125" cy="1287202"/>
            <a:chOff x="0" y="0"/>
            <a:chExt cx="1527477" cy="425199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EAE0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 rot="-10800000">
            <a:off x="9955045" y="8054972"/>
            <a:ext cx="1279859" cy="844982"/>
            <a:chOff x="0" y="0"/>
            <a:chExt cx="823551" cy="543720"/>
          </a:xfrm>
        </p:grpSpPr>
        <p:sp>
          <p:nvSpPr>
            <p:cNvPr id="70" name="Freeform 70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9366E4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72" name="TextBox 72"/>
          <p:cNvSpPr txBox="1"/>
          <p:nvPr/>
        </p:nvSpPr>
        <p:spPr>
          <a:xfrm>
            <a:off x="10256964" y="817030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08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1409851" y="8100658"/>
            <a:ext cx="3337404" cy="61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Penyusunan inovasi desa berupa sistem pengelolaan sampah terpadu berbasis masyarakat.</a:t>
            </a:r>
          </a:p>
        </p:txBody>
      </p:sp>
      <p:grpSp>
        <p:nvGrpSpPr>
          <p:cNvPr id="74" name="Group 74"/>
          <p:cNvGrpSpPr/>
          <p:nvPr/>
        </p:nvGrpSpPr>
        <p:grpSpPr>
          <a:xfrm>
            <a:off x="7465918" y="4238619"/>
            <a:ext cx="3062594" cy="3062594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ln w="57150" cap="rnd">
              <a:solidFill>
                <a:srgbClr val="8D9193"/>
              </a:solidFill>
              <a:prstDash val="sysDot"/>
              <a:round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8272191" y="4223949"/>
            <a:ext cx="303776" cy="303776"/>
            <a:chOff x="0" y="0"/>
            <a:chExt cx="812800" cy="8128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366E4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9506431" y="4223949"/>
            <a:ext cx="303776" cy="303776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A707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8272191" y="7020220"/>
            <a:ext cx="303776" cy="303776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A707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7482359" y="6330452"/>
            <a:ext cx="303776" cy="303776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AEB6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10166425" y="6330452"/>
            <a:ext cx="303776" cy="303776"/>
            <a:chOff x="0" y="0"/>
            <a:chExt cx="812800" cy="812800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6671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7465918" y="4995368"/>
            <a:ext cx="303776" cy="303776"/>
            <a:chOff x="0" y="0"/>
            <a:chExt cx="812800" cy="812800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6671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0166425" y="4952544"/>
            <a:ext cx="303776" cy="303776"/>
            <a:chOff x="0" y="0"/>
            <a:chExt cx="812800" cy="812800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AEB6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9448233" y="7020220"/>
            <a:ext cx="303776" cy="303776"/>
            <a:chOff x="0" y="0"/>
            <a:chExt cx="812800" cy="812800"/>
          </a:xfrm>
        </p:grpSpPr>
        <p:sp>
          <p:nvSpPr>
            <p:cNvPr id="99" name="Freeform 9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366E4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01" name="TextBox 101"/>
          <p:cNvSpPr txBox="1"/>
          <p:nvPr/>
        </p:nvSpPr>
        <p:spPr>
          <a:xfrm>
            <a:off x="3825478" y="1520204"/>
            <a:ext cx="10343475" cy="65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PROGRAM KEGIATAN KKN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7616348" y="5033468"/>
            <a:ext cx="2749971" cy="140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79"/>
              </a:lnSpc>
            </a:pPr>
            <a:r>
              <a:rPr lang="en-US" sz="2622" b="1">
                <a:solidFill>
                  <a:srgbClr val="1C1C1A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INOVASI DAERAH DAN PENGELOLAAN SAMPAH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6742199"/>
            <a:ext cx="3454570" cy="3544801"/>
          </a:xfrm>
          <a:custGeom>
            <a:avLst/>
            <a:gdLst/>
            <a:ahLst/>
            <a:cxnLst/>
            <a:rect l="l" t="t" r="r" b="b"/>
            <a:pathLst>
              <a:path w="3454570" h="3544801">
                <a:moveTo>
                  <a:pt x="0" y="0"/>
                </a:moveTo>
                <a:lnTo>
                  <a:pt x="3454570" y="0"/>
                </a:lnTo>
                <a:lnTo>
                  <a:pt x="3454570" y="3544801"/>
                </a:lnTo>
                <a:lnTo>
                  <a:pt x="0" y="3544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7984062" cy="1138127"/>
          </a:xfrm>
          <a:custGeom>
            <a:avLst/>
            <a:gdLst/>
            <a:ahLst/>
            <a:cxnLst/>
            <a:rect l="l" t="t" r="r" b="b"/>
            <a:pathLst>
              <a:path w="7984062" h="1138127">
                <a:moveTo>
                  <a:pt x="0" y="0"/>
                </a:moveTo>
                <a:lnTo>
                  <a:pt x="7984061" y="0"/>
                </a:lnTo>
                <a:lnTo>
                  <a:pt x="7984061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184"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6" name="Group 6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10" name="Group 10"/>
          <p:cNvGrpSpPr/>
          <p:nvPr/>
        </p:nvGrpSpPr>
        <p:grpSpPr>
          <a:xfrm>
            <a:off x="2858234" y="2330782"/>
            <a:ext cx="4624125" cy="1287202"/>
            <a:chOff x="0" y="0"/>
            <a:chExt cx="1527477" cy="42519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EAE0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67121" y="2551892"/>
            <a:ext cx="1279859" cy="844982"/>
            <a:chOff x="0" y="0"/>
            <a:chExt cx="823551" cy="543720"/>
          </a:xfrm>
        </p:grpSpPr>
        <p:sp>
          <p:nvSpPr>
            <p:cNvPr id="14" name="Freeform 14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9366E4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993096" y="266722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07259" y="2620312"/>
            <a:ext cx="3337404" cy="1020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Digitalisasi informasi pengelolaan sampah melalui media sosial, website desa, dan konten edukasi digital.</a:t>
            </a:r>
          </a:p>
          <a:p>
            <a:pPr algn="l">
              <a:lnSpc>
                <a:spcPts val="1674"/>
              </a:lnSpc>
            </a:pPr>
            <a:endParaRPr lang="en-US" sz="1116" b="1">
              <a:solidFill>
                <a:srgbClr val="1C1C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l">
              <a:lnSpc>
                <a:spcPts val="1674"/>
              </a:lnSpc>
            </a:pPr>
            <a:endParaRPr lang="en-US" sz="1116" b="1">
              <a:solidFill>
                <a:srgbClr val="1C1C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8" name="Group 18"/>
          <p:cNvGrpSpPr/>
          <p:nvPr/>
        </p:nvGrpSpPr>
        <p:grpSpPr>
          <a:xfrm rot="-10800000">
            <a:off x="10519665" y="3025982"/>
            <a:ext cx="4624125" cy="1287202"/>
            <a:chOff x="0" y="0"/>
            <a:chExt cx="1527477" cy="4251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FFE8A3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9955045" y="3247092"/>
            <a:ext cx="1279859" cy="844982"/>
            <a:chOff x="0" y="0"/>
            <a:chExt cx="823551" cy="543720"/>
          </a:xfrm>
        </p:grpSpPr>
        <p:sp>
          <p:nvSpPr>
            <p:cNvPr id="22" name="Freeform 22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DDA707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305815" y="3314111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09"/>
              </a:lnSpc>
            </a:pPr>
            <a:r>
              <a:rPr lang="en-US" sz="3149" b="1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10978" y="3419244"/>
            <a:ext cx="3337404" cy="405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Pelatihan pembuatan ecobrick dan produk inovatif berbahan limbah plastik.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2075178" y="4165142"/>
            <a:ext cx="4624125" cy="1287202"/>
            <a:chOff x="0" y="0"/>
            <a:chExt cx="1527477" cy="42519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FFBEC4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984064" y="4386252"/>
            <a:ext cx="1279859" cy="844982"/>
            <a:chOff x="0" y="0"/>
            <a:chExt cx="823551" cy="543720"/>
          </a:xfrm>
        </p:grpSpPr>
        <p:sp>
          <p:nvSpPr>
            <p:cNvPr id="30" name="Freeform 30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E46671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210040" y="450158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524202" y="4408364"/>
            <a:ext cx="3337404" cy="61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Pendampingan penyusunan regulasi desa atau SOP pengelolaan sampah berbasis partisipasi masyarakat.</a:t>
            </a: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11305291" y="4860342"/>
            <a:ext cx="4624125" cy="1287202"/>
            <a:chOff x="0" y="0"/>
            <a:chExt cx="1527477" cy="42519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B5EBE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-10800000">
            <a:off x="10740671" y="5081452"/>
            <a:ext cx="1279859" cy="844982"/>
            <a:chOff x="0" y="0"/>
            <a:chExt cx="823551" cy="543720"/>
          </a:xfrm>
        </p:grpSpPr>
        <p:sp>
          <p:nvSpPr>
            <p:cNvPr id="38" name="Freeform 38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38AEB6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1042590" y="519678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06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195477" y="5127935"/>
            <a:ext cx="3337404" cy="61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Kampanye pengurangan penggunaan plastik sekali pakai di sekolah, kantor desa, dan masyarakat.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2075178" y="5999502"/>
            <a:ext cx="4624125" cy="1287202"/>
            <a:chOff x="0" y="0"/>
            <a:chExt cx="1527477" cy="42519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B5EBE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5984064" y="6220612"/>
            <a:ext cx="1279859" cy="844982"/>
            <a:chOff x="0" y="0"/>
            <a:chExt cx="823551" cy="543720"/>
          </a:xfrm>
        </p:grpSpPr>
        <p:sp>
          <p:nvSpPr>
            <p:cNvPr id="46" name="Freeform 46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38AEB6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210040" y="633594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524202" y="6472562"/>
            <a:ext cx="3337404" cy="405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Pelaksanaan gerakan gotong royong dan aksi bersih lingkungan secara berkala.</a:t>
            </a:r>
          </a:p>
        </p:txBody>
      </p:sp>
      <p:grpSp>
        <p:nvGrpSpPr>
          <p:cNvPr id="50" name="Group 50"/>
          <p:cNvGrpSpPr/>
          <p:nvPr/>
        </p:nvGrpSpPr>
        <p:grpSpPr>
          <a:xfrm rot="-10800000">
            <a:off x="11305291" y="6694702"/>
            <a:ext cx="4624125" cy="1287202"/>
            <a:chOff x="0" y="0"/>
            <a:chExt cx="1527477" cy="425199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FFBEC4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 rot="-10800000">
            <a:off x="10740671" y="6915812"/>
            <a:ext cx="1279859" cy="844982"/>
            <a:chOff x="0" y="0"/>
            <a:chExt cx="823551" cy="543720"/>
          </a:xfrm>
        </p:grpSpPr>
        <p:sp>
          <p:nvSpPr>
            <p:cNvPr id="54" name="Freeform 54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E46671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1042590" y="6953545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07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2195477" y="6933010"/>
            <a:ext cx="3337404" cy="61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Pembuatan poster, infografis, video edukasi, dan spanduk terkait inovasi daerah dan pengelolaan sampah.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2858234" y="7833862"/>
            <a:ext cx="4624125" cy="1287202"/>
            <a:chOff x="0" y="0"/>
            <a:chExt cx="1527477" cy="425199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5432" y="0"/>
                  </a:moveTo>
                  <a:lnTo>
                    <a:pt x="1432045" y="0"/>
                  </a:lnTo>
                  <a:cubicBezTo>
                    <a:pt x="1484750" y="0"/>
                    <a:pt x="1527477" y="42726"/>
                    <a:pt x="1527477" y="95432"/>
                  </a:cubicBezTo>
                  <a:lnTo>
                    <a:pt x="1527477" y="329767"/>
                  </a:lnTo>
                  <a:cubicBezTo>
                    <a:pt x="1527477" y="355077"/>
                    <a:pt x="1517422" y="379350"/>
                    <a:pt x="1499525" y="397247"/>
                  </a:cubicBezTo>
                  <a:cubicBezTo>
                    <a:pt x="1481628" y="415144"/>
                    <a:pt x="1457355" y="425199"/>
                    <a:pt x="1432045" y="425199"/>
                  </a:cubicBezTo>
                  <a:lnTo>
                    <a:pt x="95432" y="425199"/>
                  </a:lnTo>
                  <a:cubicBezTo>
                    <a:pt x="42726" y="425199"/>
                    <a:pt x="0" y="382472"/>
                    <a:pt x="0" y="329767"/>
                  </a:cubicBezTo>
                  <a:lnTo>
                    <a:pt x="0" y="95432"/>
                  </a:lnTo>
                  <a:cubicBezTo>
                    <a:pt x="0" y="70122"/>
                    <a:pt x="10054" y="45848"/>
                    <a:pt x="27951" y="27951"/>
                  </a:cubicBezTo>
                  <a:cubicBezTo>
                    <a:pt x="45848" y="10054"/>
                    <a:pt x="70122" y="0"/>
                    <a:pt x="95432" y="0"/>
                  </a:cubicBezTo>
                  <a:close/>
                </a:path>
              </a:pathLst>
            </a:custGeom>
            <a:solidFill>
              <a:srgbClr val="FFE8A3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47625"/>
              <a:ext cx="1527477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6767121" y="8054972"/>
            <a:ext cx="1279859" cy="844982"/>
            <a:chOff x="0" y="0"/>
            <a:chExt cx="823551" cy="543720"/>
          </a:xfrm>
        </p:grpSpPr>
        <p:sp>
          <p:nvSpPr>
            <p:cNvPr id="62" name="Freeform 62"/>
            <p:cNvSpPr/>
            <p:nvPr/>
          </p:nvSpPr>
          <p:spPr>
            <a:xfrm>
              <a:off x="36220" y="0"/>
              <a:ext cx="763201" cy="543720"/>
            </a:xfrm>
            <a:custGeom>
              <a:avLst/>
              <a:gdLst/>
              <a:ahLst/>
              <a:cxnLst/>
              <a:rect l="l" t="t" r="r" b="b"/>
              <a:pathLst>
                <a:path w="763201" h="543720">
                  <a:moveTo>
                    <a:pt x="36369" y="0"/>
                  </a:moveTo>
                  <a:lnTo>
                    <a:pt x="511542" y="0"/>
                  </a:lnTo>
                  <a:cubicBezTo>
                    <a:pt x="557228" y="0"/>
                    <a:pt x="600237" y="21549"/>
                    <a:pt x="627588" y="58142"/>
                  </a:cubicBezTo>
                  <a:lnTo>
                    <a:pt x="743873" y="213718"/>
                  </a:lnTo>
                  <a:cubicBezTo>
                    <a:pt x="769643" y="248196"/>
                    <a:pt x="769643" y="295524"/>
                    <a:pt x="743873" y="330002"/>
                  </a:cubicBezTo>
                  <a:lnTo>
                    <a:pt x="627588" y="485578"/>
                  </a:lnTo>
                  <a:cubicBezTo>
                    <a:pt x="600237" y="522172"/>
                    <a:pt x="557228" y="543720"/>
                    <a:pt x="511542" y="543720"/>
                  </a:cubicBezTo>
                  <a:lnTo>
                    <a:pt x="36369" y="543720"/>
                  </a:lnTo>
                  <a:cubicBezTo>
                    <a:pt x="22604" y="543720"/>
                    <a:pt x="10019" y="535949"/>
                    <a:pt x="3853" y="523643"/>
                  </a:cubicBezTo>
                  <a:cubicBezTo>
                    <a:pt x="-2313" y="511337"/>
                    <a:pt x="-1003" y="496604"/>
                    <a:pt x="7238" y="485578"/>
                  </a:cubicBezTo>
                  <a:lnTo>
                    <a:pt x="123522" y="330002"/>
                  </a:lnTo>
                  <a:cubicBezTo>
                    <a:pt x="149292" y="295524"/>
                    <a:pt x="149292" y="248196"/>
                    <a:pt x="123522" y="213718"/>
                  </a:cubicBezTo>
                  <a:lnTo>
                    <a:pt x="7238" y="58142"/>
                  </a:lnTo>
                  <a:cubicBezTo>
                    <a:pt x="-1003" y="47117"/>
                    <a:pt x="-2313" y="32384"/>
                    <a:pt x="3853" y="20077"/>
                  </a:cubicBezTo>
                  <a:cubicBezTo>
                    <a:pt x="10019" y="7771"/>
                    <a:pt x="22604" y="0"/>
                    <a:pt x="36369" y="0"/>
                  </a:cubicBezTo>
                  <a:close/>
                </a:path>
              </a:pathLst>
            </a:custGeom>
            <a:solidFill>
              <a:srgbClr val="DDA707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177800" y="-38100"/>
              <a:ext cx="569551" cy="581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6993096" y="8170304"/>
            <a:ext cx="736775" cy="54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4409"/>
              </a:lnSpc>
              <a:spcBef>
                <a:spcPct val="0"/>
              </a:spcBef>
            </a:pPr>
            <a:r>
              <a:rPr lang="en-US" sz="3149" b="1" u="none" strike="noStrike" spc="13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04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3307259" y="8243413"/>
            <a:ext cx="3337404" cy="61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116" b="1">
                <a:solidFill>
                  <a:srgbClr val="1C1C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Pengembangan program ekonomi sirkular melalui pemanfaatan sampah sebagai sumber pendapatan masyarakat.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7465918" y="4238619"/>
            <a:ext cx="3062594" cy="3062594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ln w="57150" cap="rnd">
              <a:solidFill>
                <a:srgbClr val="8D9193"/>
              </a:solidFill>
              <a:prstDash val="sysDot"/>
              <a:round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8272191" y="4223949"/>
            <a:ext cx="303776" cy="303776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366E4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9506431" y="4223949"/>
            <a:ext cx="303776" cy="303776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A707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8272191" y="7020220"/>
            <a:ext cx="303776" cy="303776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A707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7482359" y="6330452"/>
            <a:ext cx="303776" cy="303776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AEB6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0166425" y="6330452"/>
            <a:ext cx="303776" cy="303776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6671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7465918" y="4995368"/>
            <a:ext cx="303776" cy="303776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6671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0166425" y="4952544"/>
            <a:ext cx="303776" cy="303776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AEB6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9448233" y="7020220"/>
            <a:ext cx="303776" cy="303776"/>
            <a:chOff x="0" y="0"/>
            <a:chExt cx="812800" cy="81280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366E4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93" name="TextBox 93"/>
          <p:cNvSpPr txBox="1"/>
          <p:nvPr/>
        </p:nvSpPr>
        <p:spPr>
          <a:xfrm>
            <a:off x="7616348" y="5033468"/>
            <a:ext cx="2749971" cy="140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79"/>
              </a:lnSpc>
            </a:pPr>
            <a:r>
              <a:rPr lang="en-US" sz="2622" b="1">
                <a:solidFill>
                  <a:srgbClr val="1C1C1A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INOVASI DAERAH DAN PENGELOLAAN SAMPAH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3825478" y="1453189"/>
            <a:ext cx="10343475" cy="65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PROGRAM KEGIATAN KKN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7770524" cy="1138127"/>
          </a:xfrm>
          <a:custGeom>
            <a:avLst/>
            <a:gdLst/>
            <a:ahLst/>
            <a:cxnLst/>
            <a:rect l="l" t="t" r="r" b="b"/>
            <a:pathLst>
              <a:path w="7770524" h="1138127">
                <a:moveTo>
                  <a:pt x="0" y="0"/>
                </a:moveTo>
                <a:lnTo>
                  <a:pt x="7770523" y="0"/>
                </a:lnTo>
                <a:lnTo>
                  <a:pt x="7770523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6988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1244800" y="1649503"/>
            <a:ext cx="1001042" cy="3493997"/>
          </a:xfrm>
          <a:custGeom>
            <a:avLst/>
            <a:gdLst/>
            <a:ahLst/>
            <a:cxnLst/>
            <a:rect l="l" t="t" r="r" b="b"/>
            <a:pathLst>
              <a:path w="1001042" h="3493997">
                <a:moveTo>
                  <a:pt x="0" y="0"/>
                </a:moveTo>
                <a:lnTo>
                  <a:pt x="1001042" y="0"/>
                </a:lnTo>
                <a:lnTo>
                  <a:pt x="1001042" y="3493997"/>
                </a:lnTo>
                <a:lnTo>
                  <a:pt x="0" y="3493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93" t="-16890" r="-3293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7" name="Freeform 7"/>
          <p:cNvSpPr/>
          <p:nvPr/>
        </p:nvSpPr>
        <p:spPr>
          <a:xfrm>
            <a:off x="832223" y="1798194"/>
            <a:ext cx="825153" cy="3927729"/>
          </a:xfrm>
          <a:custGeom>
            <a:avLst/>
            <a:gdLst/>
            <a:ahLst/>
            <a:cxnLst/>
            <a:rect l="l" t="t" r="r" b="b"/>
            <a:pathLst>
              <a:path w="825153" h="3927729">
                <a:moveTo>
                  <a:pt x="0" y="0"/>
                </a:moveTo>
                <a:lnTo>
                  <a:pt x="825154" y="0"/>
                </a:lnTo>
                <a:lnTo>
                  <a:pt x="825154" y="3927729"/>
                </a:lnTo>
                <a:lnTo>
                  <a:pt x="0" y="3927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8" name="Freeform 8"/>
          <p:cNvSpPr/>
          <p:nvPr/>
        </p:nvSpPr>
        <p:spPr>
          <a:xfrm>
            <a:off x="1914910" y="1649503"/>
            <a:ext cx="903356" cy="4581823"/>
          </a:xfrm>
          <a:custGeom>
            <a:avLst/>
            <a:gdLst/>
            <a:ahLst/>
            <a:cxnLst/>
            <a:rect l="l" t="t" r="r" b="b"/>
            <a:pathLst>
              <a:path w="903356" h="4581823">
                <a:moveTo>
                  <a:pt x="0" y="0"/>
                </a:moveTo>
                <a:lnTo>
                  <a:pt x="903356" y="0"/>
                </a:lnTo>
                <a:lnTo>
                  <a:pt x="903356" y="4581824"/>
                </a:lnTo>
                <a:lnTo>
                  <a:pt x="0" y="4581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9" name="Freeform 9"/>
          <p:cNvSpPr/>
          <p:nvPr/>
        </p:nvSpPr>
        <p:spPr>
          <a:xfrm>
            <a:off x="2437728" y="1599777"/>
            <a:ext cx="925798" cy="3543723"/>
          </a:xfrm>
          <a:custGeom>
            <a:avLst/>
            <a:gdLst/>
            <a:ahLst/>
            <a:cxnLst/>
            <a:rect l="l" t="t" r="r" b="b"/>
            <a:pathLst>
              <a:path w="925798" h="3543723">
                <a:moveTo>
                  <a:pt x="0" y="0"/>
                </a:moveTo>
                <a:lnTo>
                  <a:pt x="925798" y="0"/>
                </a:lnTo>
                <a:lnTo>
                  <a:pt x="925798" y="3543723"/>
                </a:lnTo>
                <a:lnTo>
                  <a:pt x="0" y="35437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10" name="Group 10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4" name="Freeform 14"/>
          <p:cNvSpPr/>
          <p:nvPr/>
        </p:nvSpPr>
        <p:spPr>
          <a:xfrm rot="5400000">
            <a:off x="10831901" y="1278932"/>
            <a:ext cx="2719294" cy="3757818"/>
          </a:xfrm>
          <a:custGeom>
            <a:avLst/>
            <a:gdLst/>
            <a:ahLst/>
            <a:cxnLst/>
            <a:rect l="l" t="t" r="r" b="b"/>
            <a:pathLst>
              <a:path w="2719294" h="3757818">
                <a:moveTo>
                  <a:pt x="0" y="0"/>
                </a:moveTo>
                <a:lnTo>
                  <a:pt x="2719293" y="0"/>
                </a:lnTo>
                <a:lnTo>
                  <a:pt x="2719293" y="3757817"/>
                </a:lnTo>
                <a:lnTo>
                  <a:pt x="0" y="37578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sp>
        <p:nvSpPr>
          <p:cNvPr id="15" name="Freeform 15"/>
          <p:cNvSpPr/>
          <p:nvPr/>
        </p:nvSpPr>
        <p:spPr>
          <a:xfrm rot="5400000">
            <a:off x="10831901" y="3998225"/>
            <a:ext cx="2719294" cy="3757818"/>
          </a:xfrm>
          <a:custGeom>
            <a:avLst/>
            <a:gdLst/>
            <a:ahLst/>
            <a:cxnLst/>
            <a:rect l="l" t="t" r="r" b="b"/>
            <a:pathLst>
              <a:path w="2719294" h="3757818">
                <a:moveTo>
                  <a:pt x="0" y="0"/>
                </a:moveTo>
                <a:lnTo>
                  <a:pt x="2719293" y="0"/>
                </a:lnTo>
                <a:lnTo>
                  <a:pt x="2719293" y="3757818"/>
                </a:lnTo>
                <a:lnTo>
                  <a:pt x="0" y="37578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sp>
        <p:nvSpPr>
          <p:cNvPr id="16" name="Freeform 16"/>
          <p:cNvSpPr/>
          <p:nvPr/>
        </p:nvSpPr>
        <p:spPr>
          <a:xfrm rot="5400000">
            <a:off x="10831901" y="6717519"/>
            <a:ext cx="2719294" cy="3757818"/>
          </a:xfrm>
          <a:custGeom>
            <a:avLst/>
            <a:gdLst/>
            <a:ahLst/>
            <a:cxnLst/>
            <a:rect l="l" t="t" r="r" b="b"/>
            <a:pathLst>
              <a:path w="2719294" h="3757818">
                <a:moveTo>
                  <a:pt x="0" y="0"/>
                </a:moveTo>
                <a:lnTo>
                  <a:pt x="2719293" y="0"/>
                </a:lnTo>
                <a:lnTo>
                  <a:pt x="2719293" y="3757818"/>
                </a:lnTo>
                <a:lnTo>
                  <a:pt x="0" y="37578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sp>
        <p:nvSpPr>
          <p:cNvPr id="17" name="Freeform 17"/>
          <p:cNvSpPr/>
          <p:nvPr/>
        </p:nvSpPr>
        <p:spPr>
          <a:xfrm rot="-10800000" flipH="1">
            <a:off x="9117710" y="8156209"/>
            <a:ext cx="1310051" cy="360460"/>
          </a:xfrm>
          <a:custGeom>
            <a:avLst/>
            <a:gdLst/>
            <a:ahLst/>
            <a:cxnLst/>
            <a:rect l="l" t="t" r="r" b="b"/>
            <a:pathLst>
              <a:path w="1310051" h="360460">
                <a:moveTo>
                  <a:pt x="1310052" y="0"/>
                </a:moveTo>
                <a:lnTo>
                  <a:pt x="0" y="0"/>
                </a:lnTo>
                <a:lnTo>
                  <a:pt x="0" y="360460"/>
                </a:lnTo>
                <a:lnTo>
                  <a:pt x="1310052" y="360460"/>
                </a:lnTo>
                <a:lnTo>
                  <a:pt x="1310052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8" name="Freeform 18"/>
          <p:cNvSpPr/>
          <p:nvPr/>
        </p:nvSpPr>
        <p:spPr>
          <a:xfrm rot="-10800000" flipH="1" flipV="1">
            <a:off x="9117710" y="3444492"/>
            <a:ext cx="1310051" cy="360460"/>
          </a:xfrm>
          <a:custGeom>
            <a:avLst/>
            <a:gdLst/>
            <a:ahLst/>
            <a:cxnLst/>
            <a:rect l="l" t="t" r="r" b="b"/>
            <a:pathLst>
              <a:path w="1310051" h="360460">
                <a:moveTo>
                  <a:pt x="1310052" y="360460"/>
                </a:moveTo>
                <a:lnTo>
                  <a:pt x="0" y="360460"/>
                </a:lnTo>
                <a:lnTo>
                  <a:pt x="0" y="0"/>
                </a:lnTo>
                <a:lnTo>
                  <a:pt x="1310052" y="0"/>
                </a:lnTo>
                <a:lnTo>
                  <a:pt x="1310052" y="36046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9" name="Freeform 19"/>
          <p:cNvSpPr/>
          <p:nvPr/>
        </p:nvSpPr>
        <p:spPr>
          <a:xfrm rot="-10102317" flipH="1" flipV="1">
            <a:off x="9117710" y="5648588"/>
            <a:ext cx="1310051" cy="360460"/>
          </a:xfrm>
          <a:custGeom>
            <a:avLst/>
            <a:gdLst/>
            <a:ahLst/>
            <a:cxnLst/>
            <a:rect l="l" t="t" r="r" b="b"/>
            <a:pathLst>
              <a:path w="1310051" h="360460">
                <a:moveTo>
                  <a:pt x="1310052" y="360460"/>
                </a:moveTo>
                <a:lnTo>
                  <a:pt x="0" y="360460"/>
                </a:lnTo>
                <a:lnTo>
                  <a:pt x="0" y="0"/>
                </a:lnTo>
                <a:lnTo>
                  <a:pt x="1310052" y="0"/>
                </a:lnTo>
                <a:lnTo>
                  <a:pt x="1310052" y="36046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20" name="Freeform 20"/>
          <p:cNvSpPr/>
          <p:nvPr/>
        </p:nvSpPr>
        <p:spPr>
          <a:xfrm>
            <a:off x="4203197" y="2119316"/>
            <a:ext cx="4905660" cy="7515636"/>
          </a:xfrm>
          <a:custGeom>
            <a:avLst/>
            <a:gdLst/>
            <a:ahLst/>
            <a:cxnLst/>
            <a:rect l="l" t="t" r="r" b="b"/>
            <a:pathLst>
              <a:path w="4905660" h="7515636">
                <a:moveTo>
                  <a:pt x="0" y="0"/>
                </a:moveTo>
                <a:lnTo>
                  <a:pt x="4905660" y="0"/>
                </a:lnTo>
                <a:lnTo>
                  <a:pt x="4905660" y="7515636"/>
                </a:lnTo>
                <a:lnTo>
                  <a:pt x="0" y="75156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21" name="TextBox 21"/>
          <p:cNvSpPr txBox="1"/>
          <p:nvPr/>
        </p:nvSpPr>
        <p:spPr>
          <a:xfrm>
            <a:off x="4554866" y="4873396"/>
            <a:ext cx="4021536" cy="192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67"/>
              </a:lnSpc>
            </a:pPr>
            <a:r>
              <a:rPr lang="en-US" sz="7595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KELENGKAPAN KKNT UNIB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691276" y="2598265"/>
            <a:ext cx="3000542" cy="110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5"/>
              </a:lnSpc>
              <a:spcBef>
                <a:spcPct val="0"/>
              </a:spcBef>
            </a:pPr>
            <a:r>
              <a:rPr lang="en-US" sz="4366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BUKU HARIAN/LOGBOOK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691276" y="5321750"/>
            <a:ext cx="3000542" cy="1206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3"/>
              </a:lnSpc>
              <a:spcBef>
                <a:spcPct val="0"/>
              </a:spcBef>
            </a:pPr>
            <a:r>
              <a:rPr lang="en-US" sz="4766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TIMELINE KEGIATAN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698388" y="8084570"/>
            <a:ext cx="3000542" cy="110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62"/>
              </a:lnSpc>
            </a:pPr>
            <a:r>
              <a:rPr lang="en-US" sz="4394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FOTO-FOTO KEGIATAN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583" y="4656841"/>
            <a:ext cx="17332833" cy="1007978"/>
          </a:xfrm>
          <a:custGeom>
            <a:avLst/>
            <a:gdLst/>
            <a:ahLst/>
            <a:cxnLst/>
            <a:rect l="l" t="t" r="r" b="b"/>
            <a:pathLst>
              <a:path w="17332833" h="1007978">
                <a:moveTo>
                  <a:pt x="0" y="0"/>
                </a:moveTo>
                <a:lnTo>
                  <a:pt x="17332834" y="0"/>
                </a:lnTo>
                <a:lnTo>
                  <a:pt x="17332834" y="1007977"/>
                </a:lnTo>
                <a:lnTo>
                  <a:pt x="0" y="10079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3" name="Group 3"/>
          <p:cNvGrpSpPr/>
          <p:nvPr/>
        </p:nvGrpSpPr>
        <p:grpSpPr>
          <a:xfrm>
            <a:off x="1804881" y="4249187"/>
            <a:ext cx="913404" cy="908394"/>
            <a:chOff x="0" y="0"/>
            <a:chExt cx="812800" cy="8083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366E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47207"/>
              <a:ext cx="660400" cy="685352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13155" y="5199749"/>
            <a:ext cx="913404" cy="908394"/>
            <a:chOff x="0" y="0"/>
            <a:chExt cx="812800" cy="8083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66E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47207"/>
              <a:ext cx="660400" cy="685352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28533" y="5199749"/>
            <a:ext cx="913404" cy="908394"/>
            <a:chOff x="0" y="0"/>
            <a:chExt cx="812800" cy="8083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667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207"/>
              <a:ext cx="660400" cy="685352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21430" y="4249187"/>
            <a:ext cx="913404" cy="908394"/>
            <a:chOff x="0" y="0"/>
            <a:chExt cx="812800" cy="8083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66B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207"/>
              <a:ext cx="660400" cy="685352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130112" y="5487858"/>
            <a:ext cx="262941" cy="26294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366E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838387" y="4548097"/>
            <a:ext cx="262941" cy="26294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66E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253764" y="4548097"/>
            <a:ext cx="262941" cy="26294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667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46661" y="5487858"/>
            <a:ext cx="262941" cy="26294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66B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637979" y="4249187"/>
            <a:ext cx="913404" cy="908394"/>
            <a:chOff x="0" y="0"/>
            <a:chExt cx="812800" cy="80834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8C6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47207"/>
              <a:ext cx="660400" cy="685352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963211" y="5487858"/>
            <a:ext cx="262941" cy="26294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8C6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054528" y="4249187"/>
            <a:ext cx="913404" cy="908394"/>
            <a:chOff x="0" y="0"/>
            <a:chExt cx="812800" cy="80834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D4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47207"/>
              <a:ext cx="660400" cy="685352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379760" y="5487858"/>
            <a:ext cx="262941" cy="262941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D4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5471077" y="4249187"/>
            <a:ext cx="913404" cy="908394"/>
            <a:chOff x="0" y="0"/>
            <a:chExt cx="812800" cy="80834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86E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47207"/>
              <a:ext cx="660400" cy="685352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5796309" y="5487858"/>
            <a:ext cx="262941" cy="262941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86E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0343910" y="5199749"/>
            <a:ext cx="913404" cy="908394"/>
            <a:chOff x="0" y="0"/>
            <a:chExt cx="812800" cy="808341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C65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47207"/>
              <a:ext cx="660400" cy="685352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0669141" y="4548097"/>
            <a:ext cx="262941" cy="262941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C65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3759287" y="5199749"/>
            <a:ext cx="913404" cy="908394"/>
            <a:chOff x="0" y="0"/>
            <a:chExt cx="812800" cy="808341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D4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47207"/>
              <a:ext cx="660400" cy="685352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4084518" y="4548097"/>
            <a:ext cx="262941" cy="262941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D4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928133" y="6502443"/>
            <a:ext cx="2666900" cy="648737"/>
            <a:chOff x="0" y="0"/>
            <a:chExt cx="1670675" cy="4064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670675" cy="406400"/>
            </a:xfrm>
            <a:custGeom>
              <a:avLst/>
              <a:gdLst/>
              <a:ahLst/>
              <a:cxnLst/>
              <a:rect l="l" t="t" r="r" b="b"/>
              <a:pathLst>
                <a:path w="1670675" h="406400">
                  <a:moveTo>
                    <a:pt x="1467475" y="0"/>
                  </a:moveTo>
                  <a:cubicBezTo>
                    <a:pt x="1579700" y="0"/>
                    <a:pt x="1670675" y="90976"/>
                    <a:pt x="1670675" y="203200"/>
                  </a:cubicBezTo>
                  <a:cubicBezTo>
                    <a:pt x="1670675" y="315424"/>
                    <a:pt x="1579700" y="406400"/>
                    <a:pt x="146747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38100" cap="sq">
              <a:solidFill>
                <a:srgbClr val="9366E4"/>
              </a:solidFill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28575"/>
              <a:ext cx="16706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2569614" y="2990850"/>
            <a:ext cx="2666900" cy="648737"/>
            <a:chOff x="0" y="0"/>
            <a:chExt cx="1670675" cy="4064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670675" cy="406400"/>
            </a:xfrm>
            <a:custGeom>
              <a:avLst/>
              <a:gdLst/>
              <a:ahLst/>
              <a:cxnLst/>
              <a:rect l="l" t="t" r="r" b="b"/>
              <a:pathLst>
                <a:path w="1670675" h="406400">
                  <a:moveTo>
                    <a:pt x="1467475" y="0"/>
                  </a:moveTo>
                  <a:cubicBezTo>
                    <a:pt x="1579700" y="0"/>
                    <a:pt x="1670675" y="90976"/>
                    <a:pt x="1670675" y="203200"/>
                  </a:cubicBezTo>
                  <a:cubicBezTo>
                    <a:pt x="1670675" y="315424"/>
                    <a:pt x="1579700" y="406400"/>
                    <a:pt x="146747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38100" cap="sq">
              <a:solidFill>
                <a:srgbClr val="BF66E4"/>
              </a:solidFill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28575"/>
              <a:ext cx="16706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6051785" y="2990850"/>
            <a:ext cx="2666900" cy="648737"/>
            <a:chOff x="0" y="0"/>
            <a:chExt cx="1670675" cy="4064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670675" cy="406400"/>
            </a:xfrm>
            <a:custGeom>
              <a:avLst/>
              <a:gdLst/>
              <a:ahLst/>
              <a:cxnLst/>
              <a:rect l="l" t="t" r="r" b="b"/>
              <a:pathLst>
                <a:path w="1670675" h="406400">
                  <a:moveTo>
                    <a:pt x="1467475" y="0"/>
                  </a:moveTo>
                  <a:cubicBezTo>
                    <a:pt x="1579700" y="0"/>
                    <a:pt x="1670675" y="90976"/>
                    <a:pt x="1670675" y="203200"/>
                  </a:cubicBezTo>
                  <a:cubicBezTo>
                    <a:pt x="1670675" y="315424"/>
                    <a:pt x="1579700" y="406400"/>
                    <a:pt x="146747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38100" cap="sq">
              <a:solidFill>
                <a:srgbClr val="E46671"/>
              </a:solidFill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28575"/>
              <a:ext cx="16706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465282" y="2990850"/>
            <a:ext cx="2666900" cy="648737"/>
            <a:chOff x="0" y="0"/>
            <a:chExt cx="1670675" cy="4064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670675" cy="406400"/>
            </a:xfrm>
            <a:custGeom>
              <a:avLst/>
              <a:gdLst/>
              <a:ahLst/>
              <a:cxnLst/>
              <a:rect l="l" t="t" r="r" b="b"/>
              <a:pathLst>
                <a:path w="1670675" h="406400">
                  <a:moveTo>
                    <a:pt x="1467475" y="0"/>
                  </a:moveTo>
                  <a:cubicBezTo>
                    <a:pt x="1579700" y="0"/>
                    <a:pt x="1670675" y="90976"/>
                    <a:pt x="1670675" y="203200"/>
                  </a:cubicBezTo>
                  <a:cubicBezTo>
                    <a:pt x="1670675" y="315424"/>
                    <a:pt x="1579700" y="406400"/>
                    <a:pt x="146747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38100" cap="sq">
              <a:solidFill>
                <a:srgbClr val="EBC657"/>
              </a:solidFill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28575"/>
              <a:ext cx="16706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2819262" y="2990850"/>
            <a:ext cx="2666900" cy="648737"/>
            <a:chOff x="0" y="0"/>
            <a:chExt cx="1670675" cy="4064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1670675" cy="406400"/>
            </a:xfrm>
            <a:custGeom>
              <a:avLst/>
              <a:gdLst/>
              <a:ahLst/>
              <a:cxnLst/>
              <a:rect l="l" t="t" r="r" b="b"/>
              <a:pathLst>
                <a:path w="1670675" h="406400">
                  <a:moveTo>
                    <a:pt x="1467475" y="0"/>
                  </a:moveTo>
                  <a:cubicBezTo>
                    <a:pt x="1579700" y="0"/>
                    <a:pt x="1670675" y="90976"/>
                    <a:pt x="1670675" y="203200"/>
                  </a:cubicBezTo>
                  <a:cubicBezTo>
                    <a:pt x="1670675" y="315424"/>
                    <a:pt x="1579700" y="406400"/>
                    <a:pt x="146747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38100" cap="sq">
              <a:solidFill>
                <a:srgbClr val="51D4DD"/>
              </a:solidFill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28575"/>
              <a:ext cx="16706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4344682" y="6502443"/>
            <a:ext cx="2666900" cy="648737"/>
            <a:chOff x="0" y="0"/>
            <a:chExt cx="1670675" cy="4064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1670675" cy="406400"/>
            </a:xfrm>
            <a:custGeom>
              <a:avLst/>
              <a:gdLst/>
              <a:ahLst/>
              <a:cxnLst/>
              <a:rect l="l" t="t" r="r" b="b"/>
              <a:pathLst>
                <a:path w="1670675" h="406400">
                  <a:moveTo>
                    <a:pt x="1467475" y="0"/>
                  </a:moveTo>
                  <a:cubicBezTo>
                    <a:pt x="1579700" y="0"/>
                    <a:pt x="1670675" y="90976"/>
                    <a:pt x="1670675" y="203200"/>
                  </a:cubicBezTo>
                  <a:cubicBezTo>
                    <a:pt x="1670675" y="315424"/>
                    <a:pt x="1579700" y="406400"/>
                    <a:pt x="146747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38100" cap="sq">
              <a:solidFill>
                <a:srgbClr val="E466B5"/>
              </a:solidFill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28575"/>
              <a:ext cx="16706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7810550" y="6502443"/>
            <a:ext cx="2666900" cy="648737"/>
            <a:chOff x="0" y="0"/>
            <a:chExt cx="1670675" cy="4064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1670675" cy="406400"/>
            </a:xfrm>
            <a:custGeom>
              <a:avLst/>
              <a:gdLst/>
              <a:ahLst/>
              <a:cxnLst/>
              <a:rect l="l" t="t" r="r" b="b"/>
              <a:pathLst>
                <a:path w="1670675" h="406400">
                  <a:moveTo>
                    <a:pt x="1467475" y="0"/>
                  </a:moveTo>
                  <a:cubicBezTo>
                    <a:pt x="1579700" y="0"/>
                    <a:pt x="1670675" y="90976"/>
                    <a:pt x="1670675" y="203200"/>
                  </a:cubicBezTo>
                  <a:cubicBezTo>
                    <a:pt x="1670675" y="315424"/>
                    <a:pt x="1579700" y="406400"/>
                    <a:pt x="146747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38100" cap="sq">
              <a:solidFill>
                <a:srgbClr val="E48C66"/>
              </a:solidFill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0" y="-28575"/>
              <a:ext cx="16706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1177780" y="6502443"/>
            <a:ext cx="2666900" cy="648737"/>
            <a:chOff x="0" y="0"/>
            <a:chExt cx="1670675" cy="4064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1670675" cy="406400"/>
            </a:xfrm>
            <a:custGeom>
              <a:avLst/>
              <a:gdLst/>
              <a:ahLst/>
              <a:cxnLst/>
              <a:rect l="l" t="t" r="r" b="b"/>
              <a:pathLst>
                <a:path w="1670675" h="406400">
                  <a:moveTo>
                    <a:pt x="1467475" y="0"/>
                  </a:moveTo>
                  <a:cubicBezTo>
                    <a:pt x="1579700" y="0"/>
                    <a:pt x="1670675" y="90976"/>
                    <a:pt x="1670675" y="203200"/>
                  </a:cubicBezTo>
                  <a:cubicBezTo>
                    <a:pt x="1670675" y="315424"/>
                    <a:pt x="1579700" y="406400"/>
                    <a:pt x="146747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38100" cap="sq">
              <a:solidFill>
                <a:srgbClr val="95CD4D"/>
              </a:solidFill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-28575"/>
              <a:ext cx="16706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1" name="TextBox 81"/>
          <p:cNvSpPr txBox="1"/>
          <p:nvPr/>
        </p:nvSpPr>
        <p:spPr>
          <a:xfrm>
            <a:off x="829235" y="6653119"/>
            <a:ext cx="2864695" cy="33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3"/>
              </a:lnSpc>
            </a:pPr>
            <a:r>
              <a:rPr lang="en-US" sz="2182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BUKU TAMU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953552" y="4373183"/>
            <a:ext cx="616063" cy="55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99"/>
              </a:lnSpc>
            </a:pPr>
            <a:r>
              <a:rPr lang="en-US" sz="3381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1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3661826" y="5323746"/>
            <a:ext cx="616063" cy="56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7"/>
              </a:lnSpc>
            </a:pPr>
            <a:r>
              <a:rPr lang="en-US" sz="3424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2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7077203" y="5323746"/>
            <a:ext cx="616063" cy="56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7"/>
              </a:lnSpc>
            </a:pPr>
            <a:r>
              <a:rPr lang="en-US" sz="3424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4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5370101" y="4373183"/>
            <a:ext cx="616063" cy="56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7"/>
              </a:lnSpc>
            </a:pPr>
            <a:r>
              <a:rPr lang="en-US" sz="3424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3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8786650" y="4373183"/>
            <a:ext cx="616063" cy="56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7"/>
              </a:lnSpc>
            </a:pPr>
            <a:r>
              <a:rPr lang="en-US" sz="3424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5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2203199" y="4373183"/>
            <a:ext cx="616063" cy="56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7"/>
              </a:lnSpc>
            </a:pPr>
            <a:r>
              <a:rPr lang="en-US" sz="3424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7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5619748" y="4373183"/>
            <a:ext cx="616063" cy="56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7"/>
              </a:lnSpc>
            </a:pPr>
            <a:r>
              <a:rPr lang="en-US" sz="3424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9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0492580" y="5323746"/>
            <a:ext cx="616063" cy="56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7"/>
              </a:lnSpc>
            </a:pPr>
            <a:r>
              <a:rPr lang="en-US" sz="3424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6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3907957" y="5323746"/>
            <a:ext cx="616063" cy="56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7"/>
              </a:lnSpc>
            </a:pPr>
            <a:r>
              <a:rPr lang="en-US" sz="3424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8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2688496" y="3006203"/>
            <a:ext cx="2429136" cy="59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68"/>
              </a:lnSpc>
            </a:pPr>
            <a:r>
              <a:rPr lang="en-US" sz="185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BUKU KELUAR MASUK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5952887" y="3155490"/>
            <a:ext cx="2864695" cy="32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5"/>
              </a:lnSpc>
            </a:pPr>
            <a:r>
              <a:rPr lang="en-US" sz="2082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KALENDER KERJA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4245784" y="6653119"/>
            <a:ext cx="2864695" cy="33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3"/>
              </a:lnSpc>
            </a:pPr>
            <a:r>
              <a:rPr lang="en-US" sz="2182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BUKU HARIAN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7662930" y="6583939"/>
            <a:ext cx="3006807" cy="466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42"/>
              </a:lnSpc>
            </a:pPr>
            <a:r>
              <a:rPr lang="en-US" sz="143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PENETAPAN MASALAH PROGRAM KKN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11078883" y="6653119"/>
            <a:ext cx="2864695" cy="33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3"/>
              </a:lnSpc>
            </a:pPr>
            <a:r>
              <a:rPr lang="en-US" sz="2182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PETALOKASI</a:t>
            </a:r>
          </a:p>
        </p:txBody>
      </p:sp>
      <p:grpSp>
        <p:nvGrpSpPr>
          <p:cNvPr id="96" name="Group 96"/>
          <p:cNvGrpSpPr/>
          <p:nvPr/>
        </p:nvGrpSpPr>
        <p:grpSpPr>
          <a:xfrm>
            <a:off x="14545010" y="6502443"/>
            <a:ext cx="2666900" cy="648737"/>
            <a:chOff x="0" y="0"/>
            <a:chExt cx="1670675" cy="406400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1670675" cy="406400"/>
            </a:xfrm>
            <a:custGeom>
              <a:avLst/>
              <a:gdLst/>
              <a:ahLst/>
              <a:cxnLst/>
              <a:rect l="l" t="t" r="r" b="b"/>
              <a:pathLst>
                <a:path w="1670675" h="406400">
                  <a:moveTo>
                    <a:pt x="1467475" y="0"/>
                  </a:moveTo>
                  <a:cubicBezTo>
                    <a:pt x="1579700" y="0"/>
                    <a:pt x="1670675" y="90976"/>
                    <a:pt x="1670675" y="203200"/>
                  </a:cubicBezTo>
                  <a:cubicBezTo>
                    <a:pt x="1670675" y="315424"/>
                    <a:pt x="1579700" y="406400"/>
                    <a:pt x="146747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38100" cap="sq">
              <a:solidFill>
                <a:srgbClr val="6686E4"/>
              </a:solidFill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0" y="-28575"/>
              <a:ext cx="16706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9" name="TextBox 99"/>
          <p:cNvSpPr txBox="1"/>
          <p:nvPr/>
        </p:nvSpPr>
        <p:spPr>
          <a:xfrm>
            <a:off x="14495432" y="6653119"/>
            <a:ext cx="2864695" cy="33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3"/>
              </a:lnSpc>
            </a:pPr>
            <a:r>
              <a:rPr lang="en-US" sz="2182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FOTO KEGIATAN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9368264" y="3139374"/>
            <a:ext cx="2864695" cy="33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3"/>
              </a:lnSpc>
            </a:pPr>
            <a:r>
              <a:rPr lang="en-US" sz="2182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DAFTAR PIKET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12783641" y="3139374"/>
            <a:ext cx="2864695" cy="33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3"/>
              </a:lnSpc>
            </a:pPr>
            <a:r>
              <a:rPr lang="en-US" sz="2182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SPANDUK</a:t>
            </a:r>
          </a:p>
        </p:txBody>
      </p:sp>
      <p:sp>
        <p:nvSpPr>
          <p:cNvPr id="102" name="Freeform 102"/>
          <p:cNvSpPr/>
          <p:nvPr/>
        </p:nvSpPr>
        <p:spPr>
          <a:xfrm>
            <a:off x="9903482" y="4476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1" y="0"/>
                </a:lnTo>
                <a:lnTo>
                  <a:pt x="8008951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03" name="Freeform 103"/>
          <p:cNvSpPr/>
          <p:nvPr/>
        </p:nvSpPr>
        <p:spPr>
          <a:xfrm>
            <a:off x="541298" y="404923"/>
            <a:ext cx="7770524" cy="1138127"/>
          </a:xfrm>
          <a:custGeom>
            <a:avLst/>
            <a:gdLst/>
            <a:ahLst/>
            <a:cxnLst/>
            <a:rect l="l" t="t" r="r" b="b"/>
            <a:pathLst>
              <a:path w="7770524" h="1138127">
                <a:moveTo>
                  <a:pt x="0" y="0"/>
                </a:moveTo>
                <a:lnTo>
                  <a:pt x="7770523" y="0"/>
                </a:lnTo>
                <a:lnTo>
                  <a:pt x="7770523" y="1138127"/>
                </a:lnTo>
                <a:lnTo>
                  <a:pt x="0" y="1138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6988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04" name="TextBox 104"/>
          <p:cNvSpPr txBox="1"/>
          <p:nvPr/>
        </p:nvSpPr>
        <p:spPr>
          <a:xfrm>
            <a:off x="3513155" y="1803710"/>
            <a:ext cx="10758482" cy="92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1"/>
              </a:lnSpc>
              <a:spcBef>
                <a:spcPct val="0"/>
              </a:spcBef>
            </a:pPr>
            <a:r>
              <a:rPr lang="en-US" sz="6128" b="1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KELENGKAPAN SEKRETARIAT</a:t>
            </a:r>
          </a:p>
        </p:txBody>
      </p:sp>
      <p:grpSp>
        <p:nvGrpSpPr>
          <p:cNvPr id="105" name="Group 105"/>
          <p:cNvGrpSpPr/>
          <p:nvPr/>
        </p:nvGrpSpPr>
        <p:grpSpPr>
          <a:xfrm>
            <a:off x="4013854" y="8332279"/>
            <a:ext cx="8189345" cy="1287202"/>
            <a:chOff x="0" y="0"/>
            <a:chExt cx="2705168" cy="425199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2705168" cy="425199"/>
            </a:xfrm>
            <a:custGeom>
              <a:avLst/>
              <a:gdLst/>
              <a:ahLst/>
              <a:cxnLst/>
              <a:rect l="l" t="t" r="r" b="b"/>
              <a:pathLst>
                <a:path w="2705168" h="425199">
                  <a:moveTo>
                    <a:pt x="53886" y="0"/>
                  </a:moveTo>
                  <a:lnTo>
                    <a:pt x="2651282" y="0"/>
                  </a:lnTo>
                  <a:cubicBezTo>
                    <a:pt x="2665573" y="0"/>
                    <a:pt x="2679279" y="5677"/>
                    <a:pt x="2689385" y="15783"/>
                  </a:cubicBezTo>
                  <a:cubicBezTo>
                    <a:pt x="2699491" y="25888"/>
                    <a:pt x="2705168" y="39594"/>
                    <a:pt x="2705168" y="53886"/>
                  </a:cubicBezTo>
                  <a:lnTo>
                    <a:pt x="2705168" y="371313"/>
                  </a:lnTo>
                  <a:cubicBezTo>
                    <a:pt x="2705168" y="401073"/>
                    <a:pt x="2681042" y="425199"/>
                    <a:pt x="2651282" y="425199"/>
                  </a:cubicBezTo>
                  <a:lnTo>
                    <a:pt x="53886" y="425199"/>
                  </a:lnTo>
                  <a:cubicBezTo>
                    <a:pt x="24125" y="425199"/>
                    <a:pt x="0" y="401073"/>
                    <a:pt x="0" y="371313"/>
                  </a:cubicBezTo>
                  <a:lnTo>
                    <a:pt x="0" y="53886"/>
                  </a:lnTo>
                  <a:cubicBezTo>
                    <a:pt x="0" y="24125"/>
                    <a:pt x="24125" y="0"/>
                    <a:pt x="53886" y="0"/>
                  </a:cubicBezTo>
                  <a:close/>
                </a:path>
              </a:pathLst>
            </a:custGeom>
            <a:solidFill>
              <a:srgbClr val="B5CDED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0" y="-47625"/>
              <a:ext cx="2705168" cy="47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08" name="TextBox 108"/>
          <p:cNvSpPr txBox="1"/>
          <p:nvPr/>
        </p:nvSpPr>
        <p:spPr>
          <a:xfrm>
            <a:off x="4200559" y="8323978"/>
            <a:ext cx="7815935" cy="1339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3"/>
              </a:lnSpc>
              <a:spcBef>
                <a:spcPct val="0"/>
              </a:spcBef>
            </a:pPr>
            <a:r>
              <a:rPr lang="en-US" sz="4451" b="1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FORMAT TERLAMPIR DI PANDUAN KKN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8167094" cy="1138127"/>
          </a:xfrm>
          <a:custGeom>
            <a:avLst/>
            <a:gdLst/>
            <a:ahLst/>
            <a:cxnLst/>
            <a:rect l="l" t="t" r="r" b="b"/>
            <a:pathLst>
              <a:path w="8167094" h="1138127">
                <a:moveTo>
                  <a:pt x="0" y="0"/>
                </a:moveTo>
                <a:lnTo>
                  <a:pt x="8167094" y="0"/>
                </a:lnTo>
                <a:lnTo>
                  <a:pt x="8167094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6452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6590663" y="2737435"/>
            <a:ext cx="9560044" cy="7205883"/>
          </a:xfrm>
          <a:custGeom>
            <a:avLst/>
            <a:gdLst/>
            <a:ahLst/>
            <a:cxnLst/>
            <a:rect l="l" t="t" r="r" b="b"/>
            <a:pathLst>
              <a:path w="9560044" h="7205883">
                <a:moveTo>
                  <a:pt x="0" y="0"/>
                </a:moveTo>
                <a:lnTo>
                  <a:pt x="9560044" y="0"/>
                </a:lnTo>
                <a:lnTo>
                  <a:pt x="9560044" y="7205883"/>
                </a:lnTo>
                <a:lnTo>
                  <a:pt x="0" y="72058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7" name="Group 7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1" name="TextBox 11"/>
          <p:cNvSpPr txBox="1"/>
          <p:nvPr/>
        </p:nvSpPr>
        <p:spPr>
          <a:xfrm>
            <a:off x="548171" y="2179536"/>
            <a:ext cx="5004245" cy="230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4"/>
              </a:lnSpc>
              <a:spcBef>
                <a:spcPct val="0"/>
              </a:spcBef>
            </a:pPr>
            <a:r>
              <a:rPr lang="en-US" sz="5122" b="1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Desain Spanduk Sekretariat KKN Tematik 2026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16861139" cy="1138127"/>
          </a:xfrm>
          <a:custGeom>
            <a:avLst/>
            <a:gdLst/>
            <a:ahLst/>
            <a:cxnLst/>
            <a:rect l="l" t="t" r="r" b="b"/>
            <a:pathLst>
              <a:path w="16861139" h="1138127">
                <a:moveTo>
                  <a:pt x="0" y="0"/>
                </a:moveTo>
                <a:lnTo>
                  <a:pt x="16861139" y="0"/>
                </a:lnTo>
                <a:lnTo>
                  <a:pt x="16861139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6758846" y="2179536"/>
            <a:ext cx="7395562" cy="7442075"/>
          </a:xfrm>
          <a:custGeom>
            <a:avLst/>
            <a:gdLst/>
            <a:ahLst/>
            <a:cxnLst/>
            <a:rect l="l" t="t" r="r" b="b"/>
            <a:pathLst>
              <a:path w="7395562" h="7442075">
                <a:moveTo>
                  <a:pt x="0" y="0"/>
                </a:moveTo>
                <a:lnTo>
                  <a:pt x="7395561" y="0"/>
                </a:lnTo>
                <a:lnTo>
                  <a:pt x="7395561" y="7442075"/>
                </a:lnTo>
                <a:lnTo>
                  <a:pt x="0" y="74420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7" name="TextBox 7"/>
          <p:cNvSpPr txBox="1"/>
          <p:nvPr/>
        </p:nvSpPr>
        <p:spPr>
          <a:xfrm>
            <a:off x="1028700" y="2541611"/>
            <a:ext cx="5004245" cy="1541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4"/>
              </a:lnSpc>
              <a:spcBef>
                <a:spcPct val="0"/>
              </a:spcBef>
            </a:pPr>
            <a:r>
              <a:rPr lang="en-US" sz="5122" b="1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Kelengkapan Sekretariat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50957" y="-365244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9722871" cy="1138127"/>
          </a:xfrm>
          <a:custGeom>
            <a:avLst/>
            <a:gdLst/>
            <a:ahLst/>
            <a:cxnLst/>
            <a:rect l="l" t="t" r="r" b="b"/>
            <a:pathLst>
              <a:path w="9722871" h="1138127">
                <a:moveTo>
                  <a:pt x="0" y="0"/>
                </a:moveTo>
                <a:lnTo>
                  <a:pt x="9722870" y="0"/>
                </a:lnTo>
                <a:lnTo>
                  <a:pt x="9722870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73417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4706758" y="4335430"/>
            <a:ext cx="7138606" cy="4907791"/>
          </a:xfrm>
          <a:custGeom>
            <a:avLst/>
            <a:gdLst/>
            <a:ahLst/>
            <a:cxnLst/>
            <a:rect l="l" t="t" r="r" b="b"/>
            <a:pathLst>
              <a:path w="7138606" h="4907791">
                <a:moveTo>
                  <a:pt x="0" y="0"/>
                </a:moveTo>
                <a:lnTo>
                  <a:pt x="7138605" y="0"/>
                </a:lnTo>
                <a:lnTo>
                  <a:pt x="7138605" y="4907791"/>
                </a:lnTo>
                <a:lnTo>
                  <a:pt x="0" y="49077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7" name="Group 7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1" name="TextBox 11"/>
          <p:cNvSpPr txBox="1"/>
          <p:nvPr/>
        </p:nvSpPr>
        <p:spPr>
          <a:xfrm>
            <a:off x="3522527" y="2544057"/>
            <a:ext cx="10758482" cy="92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1"/>
              </a:lnSpc>
              <a:spcBef>
                <a:spcPct val="0"/>
              </a:spcBef>
            </a:pPr>
            <a:r>
              <a:rPr lang="en-US" sz="6128" b="1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PROPOSAL RENCANA KERJA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92909" y="-601901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9"/>
                </a:lnTo>
                <a:lnTo>
                  <a:pt x="10737043" y="11017489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7938304" cy="1138127"/>
          </a:xfrm>
          <a:custGeom>
            <a:avLst/>
            <a:gdLst/>
            <a:ahLst/>
            <a:cxnLst/>
            <a:rect l="l" t="t" r="r" b="b"/>
            <a:pathLst>
              <a:path w="7938304" h="1138127">
                <a:moveTo>
                  <a:pt x="0" y="0"/>
                </a:moveTo>
                <a:lnTo>
                  <a:pt x="7938303" y="0"/>
                </a:lnTo>
                <a:lnTo>
                  <a:pt x="7938303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2402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2344209" y="3494766"/>
            <a:ext cx="5423709" cy="987393"/>
          </a:xfrm>
          <a:custGeom>
            <a:avLst/>
            <a:gdLst/>
            <a:ahLst/>
            <a:cxnLst/>
            <a:rect l="l" t="t" r="r" b="b"/>
            <a:pathLst>
              <a:path w="5423709" h="987393">
                <a:moveTo>
                  <a:pt x="0" y="0"/>
                </a:moveTo>
                <a:lnTo>
                  <a:pt x="5423710" y="0"/>
                </a:lnTo>
                <a:lnTo>
                  <a:pt x="5423710" y="987393"/>
                </a:lnTo>
                <a:lnTo>
                  <a:pt x="0" y="9873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7" name="Freeform 7"/>
          <p:cNvSpPr/>
          <p:nvPr/>
        </p:nvSpPr>
        <p:spPr>
          <a:xfrm>
            <a:off x="1339087" y="5667529"/>
            <a:ext cx="5394964" cy="982160"/>
          </a:xfrm>
          <a:custGeom>
            <a:avLst/>
            <a:gdLst/>
            <a:ahLst/>
            <a:cxnLst/>
            <a:rect l="l" t="t" r="r" b="b"/>
            <a:pathLst>
              <a:path w="5394964" h="982160">
                <a:moveTo>
                  <a:pt x="0" y="0"/>
                </a:moveTo>
                <a:lnTo>
                  <a:pt x="5394964" y="0"/>
                </a:lnTo>
                <a:lnTo>
                  <a:pt x="5394964" y="982160"/>
                </a:lnTo>
                <a:lnTo>
                  <a:pt x="0" y="982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8" name="Freeform 8"/>
          <p:cNvSpPr/>
          <p:nvPr/>
        </p:nvSpPr>
        <p:spPr>
          <a:xfrm>
            <a:off x="11835591" y="3001069"/>
            <a:ext cx="5423709" cy="987393"/>
          </a:xfrm>
          <a:custGeom>
            <a:avLst/>
            <a:gdLst/>
            <a:ahLst/>
            <a:cxnLst/>
            <a:rect l="l" t="t" r="r" b="b"/>
            <a:pathLst>
              <a:path w="5423709" h="987393">
                <a:moveTo>
                  <a:pt x="0" y="0"/>
                </a:moveTo>
                <a:lnTo>
                  <a:pt x="5423709" y="0"/>
                </a:lnTo>
                <a:lnTo>
                  <a:pt x="5423709" y="987394"/>
                </a:lnTo>
                <a:lnTo>
                  <a:pt x="0" y="987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9" name="Freeform 9"/>
          <p:cNvSpPr/>
          <p:nvPr/>
        </p:nvSpPr>
        <p:spPr>
          <a:xfrm>
            <a:off x="12906243" y="5344255"/>
            <a:ext cx="5423709" cy="987393"/>
          </a:xfrm>
          <a:custGeom>
            <a:avLst/>
            <a:gdLst/>
            <a:ahLst/>
            <a:cxnLst/>
            <a:rect l="l" t="t" r="r" b="b"/>
            <a:pathLst>
              <a:path w="5423709" h="987393">
                <a:moveTo>
                  <a:pt x="0" y="0"/>
                </a:moveTo>
                <a:lnTo>
                  <a:pt x="5423709" y="0"/>
                </a:lnTo>
                <a:lnTo>
                  <a:pt x="5423709" y="987393"/>
                </a:lnTo>
                <a:lnTo>
                  <a:pt x="0" y="9873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0" name="Freeform 10"/>
          <p:cNvSpPr/>
          <p:nvPr/>
        </p:nvSpPr>
        <p:spPr>
          <a:xfrm>
            <a:off x="5292819" y="6990533"/>
            <a:ext cx="3673622" cy="2731668"/>
          </a:xfrm>
          <a:custGeom>
            <a:avLst/>
            <a:gdLst/>
            <a:ahLst/>
            <a:cxnLst/>
            <a:rect l="l" t="t" r="r" b="b"/>
            <a:pathLst>
              <a:path w="3673622" h="2731668">
                <a:moveTo>
                  <a:pt x="0" y="0"/>
                </a:moveTo>
                <a:lnTo>
                  <a:pt x="3673622" y="0"/>
                </a:lnTo>
                <a:lnTo>
                  <a:pt x="3673622" y="2731668"/>
                </a:lnTo>
                <a:lnTo>
                  <a:pt x="0" y="27316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1" name="Freeform 11"/>
          <p:cNvSpPr/>
          <p:nvPr/>
        </p:nvSpPr>
        <p:spPr>
          <a:xfrm>
            <a:off x="11258879" y="6965908"/>
            <a:ext cx="3706739" cy="2756293"/>
          </a:xfrm>
          <a:custGeom>
            <a:avLst/>
            <a:gdLst/>
            <a:ahLst/>
            <a:cxnLst/>
            <a:rect l="l" t="t" r="r" b="b"/>
            <a:pathLst>
              <a:path w="3706739" h="2756293">
                <a:moveTo>
                  <a:pt x="0" y="0"/>
                </a:moveTo>
                <a:lnTo>
                  <a:pt x="3706739" y="0"/>
                </a:lnTo>
                <a:lnTo>
                  <a:pt x="3706739" y="2756293"/>
                </a:lnTo>
                <a:lnTo>
                  <a:pt x="0" y="27562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2" name="Freeform 12"/>
          <p:cNvSpPr/>
          <p:nvPr/>
        </p:nvSpPr>
        <p:spPr>
          <a:xfrm>
            <a:off x="7338009" y="4300275"/>
            <a:ext cx="5461547" cy="2734509"/>
          </a:xfrm>
          <a:custGeom>
            <a:avLst/>
            <a:gdLst/>
            <a:ahLst/>
            <a:cxnLst/>
            <a:rect l="l" t="t" r="r" b="b"/>
            <a:pathLst>
              <a:path w="5461547" h="2734509">
                <a:moveTo>
                  <a:pt x="0" y="0"/>
                </a:moveTo>
                <a:lnTo>
                  <a:pt x="5461547" y="0"/>
                </a:lnTo>
                <a:lnTo>
                  <a:pt x="5461547" y="2734509"/>
                </a:lnTo>
                <a:lnTo>
                  <a:pt x="0" y="27345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3" name="Freeform 13"/>
          <p:cNvSpPr/>
          <p:nvPr/>
        </p:nvSpPr>
        <p:spPr>
          <a:xfrm>
            <a:off x="7767919" y="4685369"/>
            <a:ext cx="4601727" cy="2305164"/>
          </a:xfrm>
          <a:custGeom>
            <a:avLst/>
            <a:gdLst/>
            <a:ahLst/>
            <a:cxnLst/>
            <a:rect l="l" t="t" r="r" b="b"/>
            <a:pathLst>
              <a:path w="4601727" h="2305164">
                <a:moveTo>
                  <a:pt x="0" y="0"/>
                </a:moveTo>
                <a:lnTo>
                  <a:pt x="4601727" y="0"/>
                </a:lnTo>
                <a:lnTo>
                  <a:pt x="4601727" y="2305164"/>
                </a:lnTo>
                <a:lnTo>
                  <a:pt x="0" y="230516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14" name="Group 14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8" name="TextBox 18"/>
          <p:cNvSpPr txBox="1"/>
          <p:nvPr/>
        </p:nvSpPr>
        <p:spPr>
          <a:xfrm>
            <a:off x="3522527" y="1793239"/>
            <a:ext cx="10758482" cy="92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1"/>
              </a:lnSpc>
              <a:spcBef>
                <a:spcPct val="0"/>
              </a:spcBef>
            </a:pPr>
            <a:r>
              <a:rPr lang="en-US" sz="6128" b="1" dirty="0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RENCANA KERJA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228791" y="227190"/>
            <a:ext cx="5912208" cy="946799"/>
          </a:xfrm>
          <a:custGeom>
            <a:avLst/>
            <a:gdLst/>
            <a:ahLst/>
            <a:cxnLst/>
            <a:rect l="l" t="t" r="r" b="b"/>
            <a:pathLst>
              <a:path w="5912208" h="946799">
                <a:moveTo>
                  <a:pt x="0" y="0"/>
                </a:moveTo>
                <a:lnTo>
                  <a:pt x="5912207" y="0"/>
                </a:lnTo>
                <a:lnTo>
                  <a:pt x="5912207" y="946798"/>
                </a:lnTo>
                <a:lnTo>
                  <a:pt x="0" y="9467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37248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TextBox 6"/>
          <p:cNvSpPr txBox="1"/>
          <p:nvPr/>
        </p:nvSpPr>
        <p:spPr>
          <a:xfrm>
            <a:off x="4796703" y="3801873"/>
            <a:ext cx="7701412" cy="46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2"/>
              </a:lnSpc>
            </a:pPr>
            <a:r>
              <a:rPr lang="en-US" sz="2804">
                <a:solidFill>
                  <a:srgbClr val="000000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“SKEMA KKN PENGAJUAN MAHASISWA”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1" name="TextBox 11"/>
          <p:cNvSpPr txBox="1"/>
          <p:nvPr/>
        </p:nvSpPr>
        <p:spPr>
          <a:xfrm>
            <a:off x="3268168" y="2644002"/>
            <a:ext cx="10758482" cy="92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1"/>
              </a:lnSpc>
              <a:spcBef>
                <a:spcPct val="0"/>
              </a:spcBef>
            </a:pPr>
            <a:r>
              <a:rPr lang="en-US" sz="6128" b="1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INFORMASI TAMBAHAN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10330799" cy="1078942"/>
          </a:xfrm>
          <a:custGeom>
            <a:avLst/>
            <a:gdLst/>
            <a:ahLst/>
            <a:cxnLst/>
            <a:rect l="l" t="t" r="r" b="b"/>
            <a:pathLst>
              <a:path w="10330799" h="1078942">
                <a:moveTo>
                  <a:pt x="0" y="0"/>
                </a:moveTo>
                <a:lnTo>
                  <a:pt x="10330799" y="0"/>
                </a:lnTo>
                <a:lnTo>
                  <a:pt x="10330799" y="1078942"/>
                </a:lnTo>
                <a:lnTo>
                  <a:pt x="0" y="1078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3212" b="-5485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TextBox 6"/>
          <p:cNvSpPr txBox="1"/>
          <p:nvPr/>
        </p:nvSpPr>
        <p:spPr>
          <a:xfrm>
            <a:off x="3171037" y="3537330"/>
            <a:ext cx="12979670" cy="476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2447" lvl="1" indent="-231224" algn="just">
              <a:lnSpc>
                <a:spcPts val="2934"/>
              </a:lnSpc>
              <a:buFont typeface="Arial"/>
              <a:buChar char="•"/>
            </a:pPr>
            <a:r>
              <a:rPr lang="en-US" sz="2141" b="1" spc="23">
                <a:solidFill>
                  <a:srgbClr val="1C1A1F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Program-program KKN disusun untuk meningkatkan kesejahteraan masyarakat, berupa program unggulan yang berorientasi kepada kegiatan yang berbasis kepada potensi Desa/ Kelurahan dalam mendukung Program Pemerintah. </a:t>
            </a:r>
          </a:p>
          <a:p>
            <a:pPr marL="462447" lvl="1" indent="-231224" algn="just">
              <a:lnSpc>
                <a:spcPts val="2934"/>
              </a:lnSpc>
              <a:buFont typeface="Arial"/>
              <a:buChar char="•"/>
            </a:pPr>
            <a:r>
              <a:rPr lang="en-US" sz="2141" b="1" spc="23">
                <a:solidFill>
                  <a:srgbClr val="1C1A1F"/>
                </a:solidFill>
                <a:latin typeface="Poppins Bold"/>
                <a:ea typeface="Poppins Bold"/>
                <a:cs typeface="Poppins Bold"/>
                <a:sym typeface="Poppins Bold"/>
              </a:rPr>
              <a:t>Sasaran utama yang akan dicapai melalui kegiatan tersebut adalah melakukan program-program yang beorientasi kepada pemetaan SDA dan SDM dan pengembangan program sebagai usaha untuk meningkatkan kesejahteraan masyarakat melalui pemberdayaan masyarakat.</a:t>
            </a:r>
          </a:p>
          <a:p>
            <a:pPr marL="462447" lvl="1" indent="-231224" algn="just">
              <a:lnSpc>
                <a:spcPts val="2934"/>
              </a:lnSpc>
              <a:buFont typeface="Arial"/>
              <a:buChar char="•"/>
            </a:pPr>
            <a:r>
              <a:rPr lang="en-US" sz="2141" b="1" spc="23">
                <a:solidFill>
                  <a:srgbClr val="1C1A1F"/>
                </a:solidFill>
                <a:latin typeface="Poppins Bold"/>
                <a:ea typeface="Poppins Bold"/>
                <a:cs typeface="Poppins Bold"/>
                <a:sym typeface="Poppins Bold"/>
              </a:rPr>
              <a:t>Dalam pelaksanaannya mahasiswa selalu berupaya melibatkan secara optimal peran masyarakat, tokoh masyarakat dan perangkat Desa/ Kelurahan pada setiap tahapan kegiatan KKN Tematik, baik pada perencanaan, pelaksanaan, evaluasi dan pembinaan. Pola strategi mentransfer edukasi pada masyarakat, selanjutnya masyarakat Desa/ Kelurahan memiliki kegiatan yang dapat meningkatkan kesejahteraan.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1" name="TextBox 11"/>
          <p:cNvSpPr txBox="1"/>
          <p:nvPr/>
        </p:nvSpPr>
        <p:spPr>
          <a:xfrm>
            <a:off x="4168411" y="2436113"/>
            <a:ext cx="9858239" cy="71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</a:pPr>
            <a:r>
              <a:rPr lang="en-US" sz="4404">
                <a:solidFill>
                  <a:srgbClr val="184279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LATAR BELAKANG KKN TEMATIK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5" name="Group 5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9" name="TextBox 9"/>
          <p:cNvSpPr txBox="1"/>
          <p:nvPr/>
        </p:nvSpPr>
        <p:spPr>
          <a:xfrm>
            <a:off x="-1420081" y="1361580"/>
            <a:ext cx="10592155" cy="199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1"/>
              </a:lnSpc>
            </a:pPr>
            <a:r>
              <a:rPr lang="en-US" sz="6628" b="1" dirty="0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PERSIAPAN KKN</a:t>
            </a:r>
          </a:p>
          <a:p>
            <a:pPr marL="0" lvl="0" indent="0" algn="ctr">
              <a:lnSpc>
                <a:spcPts val="7821"/>
              </a:lnSpc>
              <a:spcBef>
                <a:spcPct val="0"/>
              </a:spcBef>
            </a:pPr>
            <a:endParaRPr lang="en-US" sz="6628" b="1" dirty="0">
              <a:solidFill>
                <a:srgbClr val="343434"/>
              </a:solidFill>
              <a:latin typeface="Aristotelica Pro Bold"/>
              <a:ea typeface="Aristotelica Pro Bold"/>
              <a:cs typeface="Aristotelica Pro Bold"/>
              <a:sym typeface="Aristotelica Pro Bold"/>
            </a:endParaRPr>
          </a:p>
        </p:txBody>
      </p:sp>
      <p:sp>
        <p:nvSpPr>
          <p:cNvPr id="10" name="Freeform 10"/>
          <p:cNvSpPr/>
          <p:nvPr/>
        </p:nvSpPr>
        <p:spPr>
          <a:xfrm rot="-10800000">
            <a:off x="4049579" y="5995590"/>
            <a:ext cx="2570029" cy="3499210"/>
          </a:xfrm>
          <a:custGeom>
            <a:avLst/>
            <a:gdLst/>
            <a:ahLst/>
            <a:cxnLst/>
            <a:rect l="l" t="t" r="r" b="b"/>
            <a:pathLst>
              <a:path w="2570029" h="3499210">
                <a:moveTo>
                  <a:pt x="0" y="0"/>
                </a:moveTo>
                <a:lnTo>
                  <a:pt x="2570029" y="0"/>
                </a:lnTo>
                <a:lnTo>
                  <a:pt x="2570029" y="3499210"/>
                </a:lnTo>
                <a:lnTo>
                  <a:pt x="0" y="34992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sp>
        <p:nvSpPr>
          <p:cNvPr id="11" name="Freeform 11"/>
          <p:cNvSpPr/>
          <p:nvPr/>
        </p:nvSpPr>
        <p:spPr>
          <a:xfrm>
            <a:off x="13292332" y="3929142"/>
            <a:ext cx="2570029" cy="3499210"/>
          </a:xfrm>
          <a:custGeom>
            <a:avLst/>
            <a:gdLst/>
            <a:ahLst/>
            <a:cxnLst/>
            <a:rect l="l" t="t" r="r" b="b"/>
            <a:pathLst>
              <a:path w="2570029" h="3499210">
                <a:moveTo>
                  <a:pt x="0" y="0"/>
                </a:moveTo>
                <a:lnTo>
                  <a:pt x="2570029" y="0"/>
                </a:lnTo>
                <a:lnTo>
                  <a:pt x="2570029" y="3499210"/>
                </a:lnTo>
                <a:lnTo>
                  <a:pt x="0" y="3499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sp>
        <p:nvSpPr>
          <p:cNvPr id="12" name="Freeform 12"/>
          <p:cNvSpPr/>
          <p:nvPr/>
        </p:nvSpPr>
        <p:spPr>
          <a:xfrm>
            <a:off x="4049579" y="2179536"/>
            <a:ext cx="2570029" cy="3499210"/>
          </a:xfrm>
          <a:custGeom>
            <a:avLst/>
            <a:gdLst/>
            <a:ahLst/>
            <a:cxnLst/>
            <a:rect l="l" t="t" r="r" b="b"/>
            <a:pathLst>
              <a:path w="2570029" h="3499210">
                <a:moveTo>
                  <a:pt x="0" y="0"/>
                </a:moveTo>
                <a:lnTo>
                  <a:pt x="2570029" y="0"/>
                </a:lnTo>
                <a:lnTo>
                  <a:pt x="2570029" y="3499211"/>
                </a:lnTo>
                <a:lnTo>
                  <a:pt x="0" y="34992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sp>
        <p:nvSpPr>
          <p:cNvPr id="13" name="TextBox 13"/>
          <p:cNvSpPr txBox="1"/>
          <p:nvPr/>
        </p:nvSpPr>
        <p:spPr>
          <a:xfrm>
            <a:off x="9393620" y="3688074"/>
            <a:ext cx="1485663" cy="4725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170"/>
              </a:lnSpc>
              <a:spcBef>
                <a:spcPct val="0"/>
              </a:spcBef>
            </a:pPr>
            <a:r>
              <a:rPr lang="en-US" sz="31170" spc="1558">
                <a:solidFill>
                  <a:srgbClr val="373739"/>
                </a:solidFill>
                <a:latin typeface="Ballpoint"/>
                <a:ea typeface="Ballpoint"/>
                <a:cs typeface="Ballpoint"/>
                <a:sym typeface="Ballpoint"/>
              </a:rPr>
              <a:t>?</a:t>
            </a:r>
          </a:p>
        </p:txBody>
      </p:sp>
      <p:sp>
        <p:nvSpPr>
          <p:cNvPr id="14" name="Freeform 14"/>
          <p:cNvSpPr/>
          <p:nvPr/>
        </p:nvSpPr>
        <p:spPr>
          <a:xfrm rot="2700000">
            <a:off x="7927090" y="3186668"/>
            <a:ext cx="1211315" cy="1233886"/>
          </a:xfrm>
          <a:custGeom>
            <a:avLst/>
            <a:gdLst/>
            <a:ahLst/>
            <a:cxnLst/>
            <a:rect l="l" t="t" r="r" b="b"/>
            <a:pathLst>
              <a:path w="1211315" h="1233886">
                <a:moveTo>
                  <a:pt x="0" y="0"/>
                </a:moveTo>
                <a:lnTo>
                  <a:pt x="1211314" y="0"/>
                </a:lnTo>
                <a:lnTo>
                  <a:pt x="1211314" y="1233885"/>
                </a:lnTo>
                <a:lnTo>
                  <a:pt x="0" y="12338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sp>
        <p:nvSpPr>
          <p:cNvPr id="15" name="Freeform 15"/>
          <p:cNvSpPr/>
          <p:nvPr/>
        </p:nvSpPr>
        <p:spPr>
          <a:xfrm rot="2700000">
            <a:off x="11480150" y="5220225"/>
            <a:ext cx="1211315" cy="1233886"/>
          </a:xfrm>
          <a:custGeom>
            <a:avLst/>
            <a:gdLst/>
            <a:ahLst/>
            <a:cxnLst/>
            <a:rect l="l" t="t" r="r" b="b"/>
            <a:pathLst>
              <a:path w="1211315" h="1233886">
                <a:moveTo>
                  <a:pt x="0" y="0"/>
                </a:moveTo>
                <a:lnTo>
                  <a:pt x="1211315" y="0"/>
                </a:lnTo>
                <a:lnTo>
                  <a:pt x="1211315" y="1233886"/>
                </a:lnTo>
                <a:lnTo>
                  <a:pt x="0" y="12338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sp>
        <p:nvSpPr>
          <p:cNvPr id="16" name="Freeform 16"/>
          <p:cNvSpPr/>
          <p:nvPr/>
        </p:nvSpPr>
        <p:spPr>
          <a:xfrm rot="2700000">
            <a:off x="7927090" y="7046606"/>
            <a:ext cx="1211315" cy="1233886"/>
          </a:xfrm>
          <a:custGeom>
            <a:avLst/>
            <a:gdLst/>
            <a:ahLst/>
            <a:cxnLst/>
            <a:rect l="l" t="t" r="r" b="b"/>
            <a:pathLst>
              <a:path w="1211315" h="1233886">
                <a:moveTo>
                  <a:pt x="0" y="0"/>
                </a:moveTo>
                <a:lnTo>
                  <a:pt x="1211314" y="0"/>
                </a:lnTo>
                <a:lnTo>
                  <a:pt x="1211314" y="1233886"/>
                </a:lnTo>
                <a:lnTo>
                  <a:pt x="0" y="12338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sp>
        <p:nvSpPr>
          <p:cNvPr id="17" name="Freeform 17"/>
          <p:cNvSpPr/>
          <p:nvPr/>
        </p:nvSpPr>
        <p:spPr>
          <a:xfrm flipH="1">
            <a:off x="5002189" y="2300584"/>
            <a:ext cx="629107" cy="613094"/>
          </a:xfrm>
          <a:custGeom>
            <a:avLst/>
            <a:gdLst/>
            <a:ahLst/>
            <a:cxnLst/>
            <a:rect l="l" t="t" r="r" b="b"/>
            <a:pathLst>
              <a:path w="629107" h="613094">
                <a:moveTo>
                  <a:pt x="629107" y="0"/>
                </a:moveTo>
                <a:lnTo>
                  <a:pt x="0" y="0"/>
                </a:lnTo>
                <a:lnTo>
                  <a:pt x="0" y="613093"/>
                </a:lnTo>
                <a:lnTo>
                  <a:pt x="629107" y="613093"/>
                </a:lnTo>
                <a:lnTo>
                  <a:pt x="629107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8" name="Freeform 18"/>
          <p:cNvSpPr/>
          <p:nvPr/>
        </p:nvSpPr>
        <p:spPr>
          <a:xfrm>
            <a:off x="14239042" y="4077154"/>
            <a:ext cx="660596" cy="586129"/>
          </a:xfrm>
          <a:custGeom>
            <a:avLst/>
            <a:gdLst/>
            <a:ahLst/>
            <a:cxnLst/>
            <a:rect l="l" t="t" r="r" b="b"/>
            <a:pathLst>
              <a:path w="660596" h="586129">
                <a:moveTo>
                  <a:pt x="0" y="0"/>
                </a:moveTo>
                <a:lnTo>
                  <a:pt x="660596" y="0"/>
                </a:lnTo>
                <a:lnTo>
                  <a:pt x="660596" y="586129"/>
                </a:lnTo>
                <a:lnTo>
                  <a:pt x="0" y="58612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9" name="TextBox 19"/>
          <p:cNvSpPr txBox="1"/>
          <p:nvPr/>
        </p:nvSpPr>
        <p:spPr>
          <a:xfrm>
            <a:off x="13616828" y="4786006"/>
            <a:ext cx="1921037" cy="147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62"/>
              </a:lnSpc>
              <a:spcBef>
                <a:spcPct val="0"/>
              </a:spcBef>
            </a:pPr>
            <a:r>
              <a:rPr lang="en-US" sz="2089" b="1">
                <a:solidFill>
                  <a:srgbClr val="373739"/>
                </a:solidFill>
                <a:latin typeface="Futura Bold"/>
                <a:ea typeface="Futura Bold"/>
                <a:cs typeface="Futura Bold"/>
                <a:sym typeface="Futura Bold"/>
              </a:rPr>
              <a:t>Membawa peralatan penunjang lainnya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56224" y="3254205"/>
            <a:ext cx="1921037" cy="1116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62"/>
              </a:lnSpc>
              <a:spcBef>
                <a:spcPct val="0"/>
              </a:spcBef>
            </a:pPr>
            <a:r>
              <a:rPr lang="en-US" sz="2089" b="1">
                <a:solidFill>
                  <a:srgbClr val="373739"/>
                </a:solidFill>
                <a:latin typeface="Futura Bold"/>
                <a:ea typeface="Futura Bold"/>
                <a:cs typeface="Futura Bold"/>
                <a:sym typeface="Futura Bold"/>
              </a:rPr>
              <a:t>Persiapan Barang Pribadi dan Kelompok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90379" y="3356930"/>
            <a:ext cx="684735" cy="893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92"/>
              </a:lnSpc>
              <a:spcBef>
                <a:spcPct val="0"/>
              </a:spcBef>
            </a:pPr>
            <a:r>
              <a:rPr lang="en-US" sz="5892" spc="294">
                <a:solidFill>
                  <a:srgbClr val="373739"/>
                </a:solidFill>
                <a:latin typeface="Ballpoint"/>
                <a:ea typeface="Ballpoint"/>
                <a:cs typeface="Ballpoint"/>
                <a:sym typeface="Ballpoint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65054" y="5421377"/>
            <a:ext cx="310565" cy="893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92"/>
              </a:lnSpc>
              <a:spcBef>
                <a:spcPct val="0"/>
              </a:spcBef>
            </a:pPr>
            <a:r>
              <a:rPr lang="en-US" sz="5892" spc="294">
                <a:solidFill>
                  <a:srgbClr val="373739"/>
                </a:solidFill>
                <a:latin typeface="Ballpoint"/>
                <a:ea typeface="Ballpoint"/>
                <a:cs typeface="Ballpoint"/>
                <a:sym typeface="Ballpoint"/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90379" y="7216868"/>
            <a:ext cx="684735" cy="893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92"/>
              </a:lnSpc>
              <a:spcBef>
                <a:spcPct val="0"/>
              </a:spcBef>
            </a:pPr>
            <a:r>
              <a:rPr lang="en-US" sz="5892" spc="294">
                <a:solidFill>
                  <a:srgbClr val="373739"/>
                </a:solidFill>
                <a:latin typeface="Ballpoint"/>
                <a:ea typeface="Ballpoint"/>
                <a:cs typeface="Ballpoint"/>
                <a:sym typeface="Ballpoint"/>
              </a:rPr>
              <a:t>2</a:t>
            </a:r>
          </a:p>
        </p:txBody>
      </p:sp>
      <p:sp>
        <p:nvSpPr>
          <p:cNvPr id="24" name="Freeform 24"/>
          <p:cNvSpPr/>
          <p:nvPr/>
        </p:nvSpPr>
        <p:spPr>
          <a:xfrm>
            <a:off x="9655203" y="3712108"/>
            <a:ext cx="2176533" cy="956011"/>
          </a:xfrm>
          <a:custGeom>
            <a:avLst/>
            <a:gdLst/>
            <a:ahLst/>
            <a:cxnLst/>
            <a:rect l="l" t="t" r="r" b="b"/>
            <a:pathLst>
              <a:path w="2176533" h="956011">
                <a:moveTo>
                  <a:pt x="0" y="116289"/>
                </a:moveTo>
                <a:quadBezTo>
                  <a:pt x="1423756" y="-333427"/>
                  <a:pt x="2176533" y="956011"/>
                </a:quadBezTo>
              </a:path>
            </a:pathLst>
          </a:custGeom>
          <a:ln w="28575" cap="rnd">
            <a:solidFill>
              <a:srgbClr val="000000"/>
            </a:solidFill>
            <a:prstDash val="sysDash"/>
            <a:headEnd type="oval" w="lg" len="lg"/>
            <a:tailEnd type="arrow" w="med" len="sm"/>
          </a:ln>
        </p:spPr>
        <p:txBody>
          <a:bodyPr/>
          <a:lstStyle/>
          <a:p>
            <a:endParaRPr lang="id-ID"/>
          </a:p>
        </p:txBody>
      </p:sp>
      <p:sp>
        <p:nvSpPr>
          <p:cNvPr id="25" name="Freeform 25"/>
          <p:cNvSpPr/>
          <p:nvPr/>
        </p:nvSpPr>
        <p:spPr>
          <a:xfrm>
            <a:off x="9655203" y="7038326"/>
            <a:ext cx="2058686" cy="820486"/>
          </a:xfrm>
          <a:custGeom>
            <a:avLst/>
            <a:gdLst/>
            <a:ahLst/>
            <a:cxnLst/>
            <a:rect l="l" t="t" r="r" b="b"/>
            <a:pathLst>
              <a:path w="2058686" h="820486">
                <a:moveTo>
                  <a:pt x="2058686" y="0"/>
                </a:moveTo>
                <a:quadBezTo>
                  <a:pt x="1233122" y="923260"/>
                  <a:pt x="0" y="807613"/>
                </a:quadBezTo>
              </a:path>
            </a:pathLst>
          </a:custGeom>
          <a:ln w="28575" cap="rnd">
            <a:solidFill>
              <a:srgbClr val="000000"/>
            </a:solidFill>
            <a:prstDash val="sysDash"/>
            <a:headEnd type="oval" w="lg" len="lg"/>
            <a:tailEnd type="arrow" w="med" len="sm"/>
          </a:ln>
        </p:spPr>
        <p:txBody>
          <a:bodyPr/>
          <a:lstStyle/>
          <a:p>
            <a:endParaRPr lang="id-ID"/>
          </a:p>
        </p:txBody>
      </p:sp>
      <p:sp>
        <p:nvSpPr>
          <p:cNvPr id="26" name="Freeform 26"/>
          <p:cNvSpPr/>
          <p:nvPr/>
        </p:nvSpPr>
        <p:spPr>
          <a:xfrm>
            <a:off x="7858537" y="4668119"/>
            <a:ext cx="331842" cy="2130921"/>
          </a:xfrm>
          <a:custGeom>
            <a:avLst/>
            <a:gdLst/>
            <a:ahLst/>
            <a:cxnLst/>
            <a:rect l="l" t="t" r="r" b="b"/>
            <a:pathLst>
              <a:path w="331842" h="2130921">
                <a:moveTo>
                  <a:pt x="331842" y="2130921"/>
                </a:moveTo>
                <a:quadBezTo>
                  <a:pt x="-258194" y="1097697"/>
                  <a:pt x="200892" y="0"/>
                </a:quadBezTo>
              </a:path>
            </a:pathLst>
          </a:custGeom>
          <a:ln w="28575" cap="rnd">
            <a:solidFill>
              <a:srgbClr val="000000"/>
            </a:solidFill>
            <a:prstDash val="sysDash"/>
            <a:headEnd type="oval" w="lg" len="lg"/>
            <a:tailEnd type="arrow" w="med" len="sm"/>
          </a:ln>
        </p:spPr>
        <p:txBody>
          <a:bodyPr/>
          <a:lstStyle/>
          <a:p>
            <a:endParaRPr lang="id-ID"/>
          </a:p>
        </p:txBody>
      </p:sp>
      <p:sp>
        <p:nvSpPr>
          <p:cNvPr id="27" name="TextBox 27"/>
          <p:cNvSpPr txBox="1"/>
          <p:nvPr/>
        </p:nvSpPr>
        <p:spPr>
          <a:xfrm>
            <a:off x="4191913" y="7328444"/>
            <a:ext cx="2285360" cy="96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8"/>
              </a:lnSpc>
              <a:spcBef>
                <a:spcPct val="0"/>
              </a:spcBef>
            </a:pPr>
            <a:r>
              <a:rPr lang="en-US" sz="2634" b="1">
                <a:solidFill>
                  <a:srgbClr val="373739"/>
                </a:solidFill>
                <a:latin typeface="Futura Bold"/>
                <a:ea typeface="Futura Bold"/>
                <a:cs typeface="Futura Bold"/>
                <a:sym typeface="Futura Bold"/>
              </a:rPr>
              <a:t>Obat-Obatan Pribadi</a:t>
            </a:r>
          </a:p>
        </p:txBody>
      </p:sp>
      <p:sp>
        <p:nvSpPr>
          <p:cNvPr id="28" name="Freeform 28"/>
          <p:cNvSpPr/>
          <p:nvPr/>
        </p:nvSpPr>
        <p:spPr>
          <a:xfrm>
            <a:off x="213213" y="414781"/>
            <a:ext cx="5912208" cy="946799"/>
          </a:xfrm>
          <a:custGeom>
            <a:avLst/>
            <a:gdLst/>
            <a:ahLst/>
            <a:cxnLst/>
            <a:rect l="l" t="t" r="r" b="b"/>
            <a:pathLst>
              <a:path w="5912208" h="946799">
                <a:moveTo>
                  <a:pt x="0" y="0"/>
                </a:moveTo>
                <a:lnTo>
                  <a:pt x="5912208" y="0"/>
                </a:lnTo>
                <a:lnTo>
                  <a:pt x="5912208" y="946799"/>
                </a:lnTo>
                <a:lnTo>
                  <a:pt x="0" y="94679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r="-137248"/>
            </a:stretch>
          </a:blipFill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6321516" cy="1138127"/>
          </a:xfrm>
          <a:custGeom>
            <a:avLst/>
            <a:gdLst/>
            <a:ahLst/>
            <a:cxnLst/>
            <a:rect l="l" t="t" r="r" b="b"/>
            <a:pathLst>
              <a:path w="6321516" h="1138127">
                <a:moveTo>
                  <a:pt x="0" y="0"/>
                </a:moveTo>
                <a:lnTo>
                  <a:pt x="6321516" y="0"/>
                </a:lnTo>
                <a:lnTo>
                  <a:pt x="6321516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66726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5353673" y="2179536"/>
            <a:ext cx="13167899" cy="6304132"/>
          </a:xfrm>
          <a:custGeom>
            <a:avLst/>
            <a:gdLst/>
            <a:ahLst/>
            <a:cxnLst/>
            <a:rect l="l" t="t" r="r" b="b"/>
            <a:pathLst>
              <a:path w="13167899" h="6304132">
                <a:moveTo>
                  <a:pt x="0" y="0"/>
                </a:moveTo>
                <a:lnTo>
                  <a:pt x="13167899" y="0"/>
                </a:lnTo>
                <a:lnTo>
                  <a:pt x="13167899" y="6304132"/>
                </a:lnTo>
                <a:lnTo>
                  <a:pt x="0" y="63041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7" name="Freeform 7"/>
          <p:cNvSpPr/>
          <p:nvPr/>
        </p:nvSpPr>
        <p:spPr>
          <a:xfrm>
            <a:off x="8418272" y="9150418"/>
            <a:ext cx="9401648" cy="1175206"/>
          </a:xfrm>
          <a:custGeom>
            <a:avLst/>
            <a:gdLst/>
            <a:ahLst/>
            <a:cxnLst/>
            <a:rect l="l" t="t" r="r" b="b"/>
            <a:pathLst>
              <a:path w="9401648" h="1175206">
                <a:moveTo>
                  <a:pt x="0" y="0"/>
                </a:moveTo>
                <a:lnTo>
                  <a:pt x="9401649" y="0"/>
                </a:lnTo>
                <a:lnTo>
                  <a:pt x="9401649" y="1175206"/>
                </a:lnTo>
                <a:lnTo>
                  <a:pt x="0" y="11752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8" name="Freeform 8"/>
          <p:cNvSpPr/>
          <p:nvPr/>
        </p:nvSpPr>
        <p:spPr>
          <a:xfrm>
            <a:off x="7959701" y="8727887"/>
            <a:ext cx="10103107" cy="530413"/>
          </a:xfrm>
          <a:custGeom>
            <a:avLst/>
            <a:gdLst/>
            <a:ahLst/>
            <a:cxnLst/>
            <a:rect l="l" t="t" r="r" b="b"/>
            <a:pathLst>
              <a:path w="10103107" h="530413">
                <a:moveTo>
                  <a:pt x="0" y="0"/>
                </a:moveTo>
                <a:lnTo>
                  <a:pt x="10103107" y="0"/>
                </a:lnTo>
                <a:lnTo>
                  <a:pt x="10103107" y="530413"/>
                </a:lnTo>
                <a:lnTo>
                  <a:pt x="0" y="5304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9" name="Group 9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3" name="TextBox 13"/>
          <p:cNvSpPr txBox="1"/>
          <p:nvPr/>
        </p:nvSpPr>
        <p:spPr>
          <a:xfrm>
            <a:off x="1179141" y="2077085"/>
            <a:ext cx="10758482" cy="92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1"/>
              </a:lnSpc>
              <a:spcBef>
                <a:spcPct val="0"/>
              </a:spcBef>
            </a:pPr>
            <a:r>
              <a:rPr lang="en-US" sz="6128" b="1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TATA TERTIB MAHASISWA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236239"/>
            <a:ext cx="6899524" cy="1138127"/>
          </a:xfrm>
          <a:custGeom>
            <a:avLst/>
            <a:gdLst/>
            <a:ahLst/>
            <a:cxnLst/>
            <a:rect l="l" t="t" r="r" b="b"/>
            <a:pathLst>
              <a:path w="6899524" h="1138127">
                <a:moveTo>
                  <a:pt x="0" y="0"/>
                </a:moveTo>
                <a:lnTo>
                  <a:pt x="6899524" y="0"/>
                </a:lnTo>
                <a:lnTo>
                  <a:pt x="6899524" y="1138127"/>
                </a:lnTo>
                <a:lnTo>
                  <a:pt x="0" y="1138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44381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 rot="-886323">
            <a:off x="6053856" y="3928885"/>
            <a:ext cx="4069354" cy="5361335"/>
          </a:xfrm>
          <a:custGeom>
            <a:avLst/>
            <a:gdLst/>
            <a:ahLst/>
            <a:cxnLst/>
            <a:rect l="l" t="t" r="r" b="b"/>
            <a:pathLst>
              <a:path w="4069354" h="5361335">
                <a:moveTo>
                  <a:pt x="0" y="0"/>
                </a:moveTo>
                <a:lnTo>
                  <a:pt x="4069353" y="0"/>
                </a:lnTo>
                <a:lnTo>
                  <a:pt x="4069353" y="5361334"/>
                </a:lnTo>
                <a:lnTo>
                  <a:pt x="0" y="5361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7" name="Freeform 7"/>
          <p:cNvSpPr/>
          <p:nvPr/>
        </p:nvSpPr>
        <p:spPr>
          <a:xfrm>
            <a:off x="398161" y="4496907"/>
            <a:ext cx="4297666" cy="2946252"/>
          </a:xfrm>
          <a:custGeom>
            <a:avLst/>
            <a:gdLst/>
            <a:ahLst/>
            <a:cxnLst/>
            <a:rect l="l" t="t" r="r" b="b"/>
            <a:pathLst>
              <a:path w="4297666" h="2946252">
                <a:moveTo>
                  <a:pt x="0" y="0"/>
                </a:moveTo>
                <a:lnTo>
                  <a:pt x="4297666" y="0"/>
                </a:lnTo>
                <a:lnTo>
                  <a:pt x="4297666" y="2946251"/>
                </a:lnTo>
                <a:lnTo>
                  <a:pt x="0" y="29462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8" name="Freeform 8"/>
          <p:cNvSpPr/>
          <p:nvPr/>
        </p:nvSpPr>
        <p:spPr>
          <a:xfrm>
            <a:off x="4297666" y="4218817"/>
            <a:ext cx="1801378" cy="1626387"/>
          </a:xfrm>
          <a:custGeom>
            <a:avLst/>
            <a:gdLst/>
            <a:ahLst/>
            <a:cxnLst/>
            <a:rect l="l" t="t" r="r" b="b"/>
            <a:pathLst>
              <a:path w="1801378" h="1626387">
                <a:moveTo>
                  <a:pt x="0" y="0"/>
                </a:moveTo>
                <a:lnTo>
                  <a:pt x="1801378" y="0"/>
                </a:lnTo>
                <a:lnTo>
                  <a:pt x="1801378" y="1626386"/>
                </a:lnTo>
                <a:lnTo>
                  <a:pt x="0" y="16263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9" name="Freeform 9"/>
          <p:cNvSpPr/>
          <p:nvPr/>
        </p:nvSpPr>
        <p:spPr>
          <a:xfrm>
            <a:off x="3042279" y="8381371"/>
            <a:ext cx="4790653" cy="1625400"/>
          </a:xfrm>
          <a:custGeom>
            <a:avLst/>
            <a:gdLst/>
            <a:ahLst/>
            <a:cxnLst/>
            <a:rect l="l" t="t" r="r" b="b"/>
            <a:pathLst>
              <a:path w="4790653" h="1625400">
                <a:moveTo>
                  <a:pt x="0" y="0"/>
                </a:moveTo>
                <a:lnTo>
                  <a:pt x="4790653" y="0"/>
                </a:lnTo>
                <a:lnTo>
                  <a:pt x="4790653" y="1625400"/>
                </a:lnTo>
                <a:lnTo>
                  <a:pt x="0" y="1625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0" name="Freeform 10"/>
          <p:cNvSpPr/>
          <p:nvPr/>
        </p:nvSpPr>
        <p:spPr>
          <a:xfrm>
            <a:off x="7297685" y="8094021"/>
            <a:ext cx="1801378" cy="1626387"/>
          </a:xfrm>
          <a:custGeom>
            <a:avLst/>
            <a:gdLst/>
            <a:ahLst/>
            <a:cxnLst/>
            <a:rect l="l" t="t" r="r" b="b"/>
            <a:pathLst>
              <a:path w="1801378" h="1626387">
                <a:moveTo>
                  <a:pt x="0" y="0"/>
                </a:moveTo>
                <a:lnTo>
                  <a:pt x="1801377" y="0"/>
                </a:lnTo>
                <a:lnTo>
                  <a:pt x="1801377" y="1626387"/>
                </a:lnTo>
                <a:lnTo>
                  <a:pt x="0" y="162638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1" name="Freeform 11"/>
          <p:cNvSpPr/>
          <p:nvPr/>
        </p:nvSpPr>
        <p:spPr>
          <a:xfrm>
            <a:off x="10806134" y="3913322"/>
            <a:ext cx="7056758" cy="1729867"/>
          </a:xfrm>
          <a:custGeom>
            <a:avLst/>
            <a:gdLst/>
            <a:ahLst/>
            <a:cxnLst/>
            <a:rect l="l" t="t" r="r" b="b"/>
            <a:pathLst>
              <a:path w="7056758" h="1729867">
                <a:moveTo>
                  <a:pt x="0" y="0"/>
                </a:moveTo>
                <a:lnTo>
                  <a:pt x="7056759" y="0"/>
                </a:lnTo>
                <a:lnTo>
                  <a:pt x="7056759" y="1729867"/>
                </a:lnTo>
                <a:lnTo>
                  <a:pt x="0" y="17298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2" name="Freeform 12"/>
          <p:cNvSpPr/>
          <p:nvPr/>
        </p:nvSpPr>
        <p:spPr>
          <a:xfrm>
            <a:off x="9144000" y="3878969"/>
            <a:ext cx="1954041" cy="1764220"/>
          </a:xfrm>
          <a:custGeom>
            <a:avLst/>
            <a:gdLst/>
            <a:ahLst/>
            <a:cxnLst/>
            <a:rect l="l" t="t" r="r" b="b"/>
            <a:pathLst>
              <a:path w="1954041" h="1764220">
                <a:moveTo>
                  <a:pt x="0" y="0"/>
                </a:moveTo>
                <a:lnTo>
                  <a:pt x="1954041" y="0"/>
                </a:lnTo>
                <a:lnTo>
                  <a:pt x="1954041" y="1764220"/>
                </a:lnTo>
                <a:lnTo>
                  <a:pt x="0" y="17642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3" name="Freeform 13"/>
          <p:cNvSpPr/>
          <p:nvPr/>
        </p:nvSpPr>
        <p:spPr>
          <a:xfrm>
            <a:off x="11482409" y="7045874"/>
            <a:ext cx="6080479" cy="2096294"/>
          </a:xfrm>
          <a:custGeom>
            <a:avLst/>
            <a:gdLst/>
            <a:ahLst/>
            <a:cxnLst/>
            <a:rect l="l" t="t" r="r" b="b"/>
            <a:pathLst>
              <a:path w="6080479" h="2096294">
                <a:moveTo>
                  <a:pt x="0" y="0"/>
                </a:moveTo>
                <a:lnTo>
                  <a:pt x="6080479" y="0"/>
                </a:lnTo>
                <a:lnTo>
                  <a:pt x="6080479" y="2096294"/>
                </a:lnTo>
                <a:lnTo>
                  <a:pt x="0" y="20962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4" name="Freeform 14"/>
          <p:cNvSpPr/>
          <p:nvPr/>
        </p:nvSpPr>
        <p:spPr>
          <a:xfrm>
            <a:off x="10551308" y="6943377"/>
            <a:ext cx="2354935" cy="2126170"/>
          </a:xfrm>
          <a:custGeom>
            <a:avLst/>
            <a:gdLst/>
            <a:ahLst/>
            <a:cxnLst/>
            <a:rect l="l" t="t" r="r" b="b"/>
            <a:pathLst>
              <a:path w="2354935" h="2126170">
                <a:moveTo>
                  <a:pt x="0" y="0"/>
                </a:moveTo>
                <a:lnTo>
                  <a:pt x="2354935" y="0"/>
                </a:lnTo>
                <a:lnTo>
                  <a:pt x="2354935" y="2126170"/>
                </a:lnTo>
                <a:lnTo>
                  <a:pt x="0" y="21261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5" name="TextBox 15"/>
          <p:cNvSpPr txBox="1"/>
          <p:nvPr/>
        </p:nvSpPr>
        <p:spPr>
          <a:xfrm>
            <a:off x="4757935" y="1893557"/>
            <a:ext cx="5737599" cy="205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4604">
                <a:solidFill>
                  <a:srgbClr val="FFFFFF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KUNJUNGAN DPL (MIN. 2 KALI)</a:t>
            </a:r>
          </a:p>
          <a:p>
            <a:pPr algn="ctr">
              <a:lnSpc>
                <a:spcPts val="5110"/>
              </a:lnSpc>
            </a:pPr>
            <a:endParaRPr lang="en-US" sz="4604">
              <a:solidFill>
                <a:srgbClr val="FFFFFF"/>
              </a:solidFill>
              <a:latin typeface="Aerospace bold"/>
              <a:ea typeface="Aerospace bold"/>
              <a:cs typeface="Aerospace bold"/>
              <a:sym typeface="Aerospace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20" name="TextBox 20"/>
          <p:cNvSpPr txBox="1"/>
          <p:nvPr/>
        </p:nvSpPr>
        <p:spPr>
          <a:xfrm>
            <a:off x="1179141" y="2077085"/>
            <a:ext cx="10758482" cy="92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1"/>
              </a:lnSpc>
              <a:spcBef>
                <a:spcPct val="0"/>
              </a:spcBef>
            </a:pPr>
            <a:r>
              <a:rPr lang="en-US" sz="6128" b="1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KUNJUNGAN DPL (MIN 2 KALI)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6428285" cy="1138127"/>
          </a:xfrm>
          <a:custGeom>
            <a:avLst/>
            <a:gdLst/>
            <a:ahLst/>
            <a:cxnLst/>
            <a:rect l="l" t="t" r="r" b="b"/>
            <a:pathLst>
              <a:path w="6428285" h="1138127">
                <a:moveTo>
                  <a:pt x="0" y="0"/>
                </a:moveTo>
                <a:lnTo>
                  <a:pt x="6428285" y="0"/>
                </a:lnTo>
                <a:lnTo>
                  <a:pt x="6428285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62296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830113" y="3723123"/>
            <a:ext cx="7729022" cy="1465055"/>
          </a:xfrm>
          <a:custGeom>
            <a:avLst/>
            <a:gdLst/>
            <a:ahLst/>
            <a:cxnLst/>
            <a:rect l="l" t="t" r="r" b="b"/>
            <a:pathLst>
              <a:path w="7729022" h="1465055">
                <a:moveTo>
                  <a:pt x="0" y="0"/>
                </a:moveTo>
                <a:lnTo>
                  <a:pt x="7729022" y="0"/>
                </a:lnTo>
                <a:lnTo>
                  <a:pt x="7729022" y="1465056"/>
                </a:lnTo>
                <a:lnTo>
                  <a:pt x="0" y="14650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41012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7" name="Freeform 7"/>
          <p:cNvSpPr/>
          <p:nvPr/>
        </p:nvSpPr>
        <p:spPr>
          <a:xfrm>
            <a:off x="830113" y="4840330"/>
            <a:ext cx="7729022" cy="2245748"/>
          </a:xfrm>
          <a:custGeom>
            <a:avLst/>
            <a:gdLst/>
            <a:ahLst/>
            <a:cxnLst/>
            <a:rect l="l" t="t" r="r" b="b"/>
            <a:pathLst>
              <a:path w="7729022" h="2245748">
                <a:moveTo>
                  <a:pt x="0" y="0"/>
                </a:moveTo>
                <a:lnTo>
                  <a:pt x="7729022" y="0"/>
                </a:lnTo>
                <a:lnTo>
                  <a:pt x="7729022" y="2245748"/>
                </a:lnTo>
                <a:lnTo>
                  <a:pt x="0" y="2245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8" name="Freeform 8"/>
          <p:cNvSpPr/>
          <p:nvPr/>
        </p:nvSpPr>
        <p:spPr>
          <a:xfrm>
            <a:off x="830113" y="7371828"/>
            <a:ext cx="7729022" cy="2245748"/>
          </a:xfrm>
          <a:custGeom>
            <a:avLst/>
            <a:gdLst/>
            <a:ahLst/>
            <a:cxnLst/>
            <a:rect l="l" t="t" r="r" b="b"/>
            <a:pathLst>
              <a:path w="7729022" h="2245748">
                <a:moveTo>
                  <a:pt x="0" y="0"/>
                </a:moveTo>
                <a:lnTo>
                  <a:pt x="7729022" y="0"/>
                </a:lnTo>
                <a:lnTo>
                  <a:pt x="7729022" y="2245748"/>
                </a:lnTo>
                <a:lnTo>
                  <a:pt x="0" y="2245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9" name="Freeform 9"/>
          <p:cNvSpPr/>
          <p:nvPr/>
        </p:nvSpPr>
        <p:spPr>
          <a:xfrm>
            <a:off x="830113" y="5912079"/>
            <a:ext cx="7729022" cy="1005500"/>
          </a:xfrm>
          <a:custGeom>
            <a:avLst/>
            <a:gdLst/>
            <a:ahLst/>
            <a:cxnLst/>
            <a:rect l="l" t="t" r="r" b="b"/>
            <a:pathLst>
              <a:path w="7729022" h="1005500">
                <a:moveTo>
                  <a:pt x="0" y="0"/>
                </a:moveTo>
                <a:lnTo>
                  <a:pt x="7729022" y="0"/>
                </a:lnTo>
                <a:lnTo>
                  <a:pt x="7729022" y="1005499"/>
                </a:lnTo>
                <a:lnTo>
                  <a:pt x="0" y="10054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0" name="Freeform 10"/>
          <p:cNvSpPr/>
          <p:nvPr/>
        </p:nvSpPr>
        <p:spPr>
          <a:xfrm>
            <a:off x="172394" y="8494702"/>
            <a:ext cx="9044460" cy="1189683"/>
          </a:xfrm>
          <a:custGeom>
            <a:avLst/>
            <a:gdLst/>
            <a:ahLst/>
            <a:cxnLst/>
            <a:rect l="l" t="t" r="r" b="b"/>
            <a:pathLst>
              <a:path w="9044460" h="1189683">
                <a:moveTo>
                  <a:pt x="0" y="0"/>
                </a:moveTo>
                <a:lnTo>
                  <a:pt x="9044460" y="0"/>
                </a:lnTo>
                <a:lnTo>
                  <a:pt x="9044460" y="1189683"/>
                </a:lnTo>
                <a:lnTo>
                  <a:pt x="0" y="11896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1" name="Freeform 11"/>
          <p:cNvSpPr/>
          <p:nvPr/>
        </p:nvSpPr>
        <p:spPr>
          <a:xfrm>
            <a:off x="2676837" y="4928123"/>
            <a:ext cx="483038" cy="1035080"/>
          </a:xfrm>
          <a:custGeom>
            <a:avLst/>
            <a:gdLst/>
            <a:ahLst/>
            <a:cxnLst/>
            <a:rect l="l" t="t" r="r" b="b"/>
            <a:pathLst>
              <a:path w="483038" h="1035080">
                <a:moveTo>
                  <a:pt x="0" y="0"/>
                </a:moveTo>
                <a:lnTo>
                  <a:pt x="483037" y="0"/>
                </a:lnTo>
                <a:lnTo>
                  <a:pt x="483037" y="1035081"/>
                </a:lnTo>
                <a:lnTo>
                  <a:pt x="0" y="10350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2" name="Freeform 12"/>
          <p:cNvSpPr/>
          <p:nvPr/>
        </p:nvSpPr>
        <p:spPr>
          <a:xfrm>
            <a:off x="2676837" y="7569699"/>
            <a:ext cx="357668" cy="925003"/>
          </a:xfrm>
          <a:custGeom>
            <a:avLst/>
            <a:gdLst/>
            <a:ahLst/>
            <a:cxnLst/>
            <a:rect l="l" t="t" r="r" b="b"/>
            <a:pathLst>
              <a:path w="357668" h="925003">
                <a:moveTo>
                  <a:pt x="0" y="0"/>
                </a:moveTo>
                <a:lnTo>
                  <a:pt x="357667" y="0"/>
                </a:lnTo>
                <a:lnTo>
                  <a:pt x="357667" y="925003"/>
                </a:lnTo>
                <a:lnTo>
                  <a:pt x="0" y="9250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3" name="Freeform 13"/>
          <p:cNvSpPr/>
          <p:nvPr/>
        </p:nvSpPr>
        <p:spPr>
          <a:xfrm>
            <a:off x="3183305" y="4988162"/>
            <a:ext cx="1474905" cy="975042"/>
          </a:xfrm>
          <a:custGeom>
            <a:avLst/>
            <a:gdLst/>
            <a:ahLst/>
            <a:cxnLst/>
            <a:rect l="l" t="t" r="r" b="b"/>
            <a:pathLst>
              <a:path w="1474905" h="975042">
                <a:moveTo>
                  <a:pt x="0" y="0"/>
                </a:moveTo>
                <a:lnTo>
                  <a:pt x="1474905" y="0"/>
                </a:lnTo>
                <a:lnTo>
                  <a:pt x="1474905" y="975042"/>
                </a:lnTo>
                <a:lnTo>
                  <a:pt x="0" y="975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4" name="Freeform 14"/>
          <p:cNvSpPr/>
          <p:nvPr/>
        </p:nvSpPr>
        <p:spPr>
          <a:xfrm>
            <a:off x="3159874" y="7608581"/>
            <a:ext cx="1281584" cy="847240"/>
          </a:xfrm>
          <a:custGeom>
            <a:avLst/>
            <a:gdLst/>
            <a:ahLst/>
            <a:cxnLst/>
            <a:rect l="l" t="t" r="r" b="b"/>
            <a:pathLst>
              <a:path w="1281584" h="847240">
                <a:moveTo>
                  <a:pt x="0" y="0"/>
                </a:moveTo>
                <a:lnTo>
                  <a:pt x="1281584" y="0"/>
                </a:lnTo>
                <a:lnTo>
                  <a:pt x="1281584" y="847239"/>
                </a:lnTo>
                <a:lnTo>
                  <a:pt x="0" y="8472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5" name="Freeform 15"/>
          <p:cNvSpPr/>
          <p:nvPr/>
        </p:nvSpPr>
        <p:spPr>
          <a:xfrm>
            <a:off x="11082845" y="3968564"/>
            <a:ext cx="5111932" cy="5120980"/>
          </a:xfrm>
          <a:custGeom>
            <a:avLst/>
            <a:gdLst/>
            <a:ahLst/>
            <a:cxnLst/>
            <a:rect l="l" t="t" r="r" b="b"/>
            <a:pathLst>
              <a:path w="5111932" h="5120980">
                <a:moveTo>
                  <a:pt x="0" y="0"/>
                </a:moveTo>
                <a:lnTo>
                  <a:pt x="5111933" y="0"/>
                </a:lnTo>
                <a:lnTo>
                  <a:pt x="5111933" y="5120980"/>
                </a:lnTo>
                <a:lnTo>
                  <a:pt x="0" y="512098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6" name="Freeform 16"/>
          <p:cNvSpPr/>
          <p:nvPr/>
        </p:nvSpPr>
        <p:spPr>
          <a:xfrm>
            <a:off x="9464005" y="6574518"/>
            <a:ext cx="3442238" cy="2915364"/>
          </a:xfrm>
          <a:custGeom>
            <a:avLst/>
            <a:gdLst/>
            <a:ahLst/>
            <a:cxnLst/>
            <a:rect l="l" t="t" r="r" b="b"/>
            <a:pathLst>
              <a:path w="3442238" h="2915364">
                <a:moveTo>
                  <a:pt x="0" y="0"/>
                </a:moveTo>
                <a:lnTo>
                  <a:pt x="3442238" y="0"/>
                </a:lnTo>
                <a:lnTo>
                  <a:pt x="3442238" y="2915365"/>
                </a:lnTo>
                <a:lnTo>
                  <a:pt x="0" y="291536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7" name="Freeform 17"/>
          <p:cNvSpPr/>
          <p:nvPr/>
        </p:nvSpPr>
        <p:spPr>
          <a:xfrm>
            <a:off x="14522834" y="6685942"/>
            <a:ext cx="3343887" cy="2998444"/>
          </a:xfrm>
          <a:custGeom>
            <a:avLst/>
            <a:gdLst/>
            <a:ahLst/>
            <a:cxnLst/>
            <a:rect l="l" t="t" r="r" b="b"/>
            <a:pathLst>
              <a:path w="3343887" h="2998444">
                <a:moveTo>
                  <a:pt x="0" y="0"/>
                </a:moveTo>
                <a:lnTo>
                  <a:pt x="3343887" y="0"/>
                </a:lnTo>
                <a:lnTo>
                  <a:pt x="3343887" y="2998443"/>
                </a:lnTo>
                <a:lnTo>
                  <a:pt x="0" y="299844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8" name="Freeform 18"/>
          <p:cNvSpPr/>
          <p:nvPr/>
        </p:nvSpPr>
        <p:spPr>
          <a:xfrm>
            <a:off x="9801402" y="2158793"/>
            <a:ext cx="3104841" cy="4473422"/>
          </a:xfrm>
          <a:custGeom>
            <a:avLst/>
            <a:gdLst/>
            <a:ahLst/>
            <a:cxnLst/>
            <a:rect l="l" t="t" r="r" b="b"/>
            <a:pathLst>
              <a:path w="3104841" h="4473422">
                <a:moveTo>
                  <a:pt x="0" y="0"/>
                </a:moveTo>
                <a:lnTo>
                  <a:pt x="3104841" y="0"/>
                </a:lnTo>
                <a:lnTo>
                  <a:pt x="3104841" y="4473421"/>
                </a:lnTo>
                <a:lnTo>
                  <a:pt x="0" y="447342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19" name="Group 19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23" name="TextBox 23"/>
          <p:cNvSpPr txBox="1"/>
          <p:nvPr/>
        </p:nvSpPr>
        <p:spPr>
          <a:xfrm>
            <a:off x="1179141" y="2077085"/>
            <a:ext cx="10758482" cy="92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1"/>
              </a:lnSpc>
              <a:spcBef>
                <a:spcPct val="0"/>
              </a:spcBef>
            </a:pPr>
            <a:r>
              <a:rPr lang="en-US" sz="6128" b="1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BIMBINGAN DPL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19359" y="236239"/>
            <a:ext cx="8883972" cy="1138127"/>
          </a:xfrm>
          <a:custGeom>
            <a:avLst/>
            <a:gdLst/>
            <a:ahLst/>
            <a:cxnLst/>
            <a:rect l="l" t="t" r="r" b="b"/>
            <a:pathLst>
              <a:path w="8883972" h="1138127">
                <a:moveTo>
                  <a:pt x="0" y="0"/>
                </a:moveTo>
                <a:lnTo>
                  <a:pt x="8883971" y="0"/>
                </a:lnTo>
                <a:lnTo>
                  <a:pt x="8883971" y="1138127"/>
                </a:lnTo>
                <a:lnTo>
                  <a:pt x="0" y="1138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89792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4946359" y="2096287"/>
            <a:ext cx="9793284" cy="7259272"/>
          </a:xfrm>
          <a:custGeom>
            <a:avLst/>
            <a:gdLst/>
            <a:ahLst/>
            <a:cxnLst/>
            <a:rect l="l" t="t" r="r" b="b"/>
            <a:pathLst>
              <a:path w="9793284" h="7259272">
                <a:moveTo>
                  <a:pt x="0" y="0"/>
                </a:moveTo>
                <a:lnTo>
                  <a:pt x="9793283" y="0"/>
                </a:lnTo>
                <a:lnTo>
                  <a:pt x="9793283" y="7259272"/>
                </a:lnTo>
                <a:lnTo>
                  <a:pt x="0" y="72592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7" name="Group 7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1" name="TextBox 11"/>
          <p:cNvSpPr txBox="1"/>
          <p:nvPr/>
        </p:nvSpPr>
        <p:spPr>
          <a:xfrm>
            <a:off x="-1081575" y="1631305"/>
            <a:ext cx="10758482" cy="92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1"/>
              </a:lnSpc>
              <a:spcBef>
                <a:spcPct val="0"/>
              </a:spcBef>
            </a:pPr>
            <a:r>
              <a:rPr lang="en-US" sz="6128" b="1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PENILAIAN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666434" y="-78763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0" y="593547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412067" y="377906"/>
            <a:ext cx="5879188" cy="1138127"/>
          </a:xfrm>
          <a:custGeom>
            <a:avLst/>
            <a:gdLst/>
            <a:ahLst/>
            <a:cxnLst/>
            <a:rect l="l" t="t" r="r" b="b"/>
            <a:pathLst>
              <a:path w="5879188" h="1138127">
                <a:moveTo>
                  <a:pt x="0" y="0"/>
                </a:moveTo>
                <a:lnTo>
                  <a:pt x="5879187" y="0"/>
                </a:lnTo>
                <a:lnTo>
                  <a:pt x="5879187" y="1138127"/>
                </a:lnTo>
                <a:lnTo>
                  <a:pt x="0" y="1138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86793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3882630" y="3018423"/>
            <a:ext cx="1350957" cy="1366850"/>
          </a:xfrm>
          <a:custGeom>
            <a:avLst/>
            <a:gdLst/>
            <a:ahLst/>
            <a:cxnLst/>
            <a:rect l="l" t="t" r="r" b="b"/>
            <a:pathLst>
              <a:path w="1350957" h="1366850">
                <a:moveTo>
                  <a:pt x="0" y="0"/>
                </a:moveTo>
                <a:lnTo>
                  <a:pt x="1350957" y="0"/>
                </a:lnTo>
                <a:lnTo>
                  <a:pt x="1350957" y="1366850"/>
                </a:lnTo>
                <a:lnTo>
                  <a:pt x="0" y="1366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7" name="Freeform 7"/>
          <p:cNvSpPr/>
          <p:nvPr/>
        </p:nvSpPr>
        <p:spPr>
          <a:xfrm>
            <a:off x="3882630" y="7580923"/>
            <a:ext cx="1350957" cy="1366850"/>
          </a:xfrm>
          <a:custGeom>
            <a:avLst/>
            <a:gdLst/>
            <a:ahLst/>
            <a:cxnLst/>
            <a:rect l="l" t="t" r="r" b="b"/>
            <a:pathLst>
              <a:path w="1350957" h="1366850">
                <a:moveTo>
                  <a:pt x="0" y="0"/>
                </a:moveTo>
                <a:lnTo>
                  <a:pt x="1350957" y="0"/>
                </a:lnTo>
                <a:lnTo>
                  <a:pt x="1350957" y="1366850"/>
                </a:lnTo>
                <a:lnTo>
                  <a:pt x="0" y="1366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8" name="Freeform 8"/>
          <p:cNvSpPr/>
          <p:nvPr/>
        </p:nvSpPr>
        <p:spPr>
          <a:xfrm>
            <a:off x="3882630" y="4454323"/>
            <a:ext cx="1350957" cy="1366850"/>
          </a:xfrm>
          <a:custGeom>
            <a:avLst/>
            <a:gdLst/>
            <a:ahLst/>
            <a:cxnLst/>
            <a:rect l="l" t="t" r="r" b="b"/>
            <a:pathLst>
              <a:path w="1350957" h="1366850">
                <a:moveTo>
                  <a:pt x="0" y="0"/>
                </a:moveTo>
                <a:lnTo>
                  <a:pt x="1350957" y="0"/>
                </a:lnTo>
                <a:lnTo>
                  <a:pt x="1350957" y="1366850"/>
                </a:lnTo>
                <a:lnTo>
                  <a:pt x="0" y="1366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9" name="Freeform 9"/>
          <p:cNvSpPr/>
          <p:nvPr/>
        </p:nvSpPr>
        <p:spPr>
          <a:xfrm>
            <a:off x="3882630" y="6052148"/>
            <a:ext cx="1350957" cy="1366850"/>
          </a:xfrm>
          <a:custGeom>
            <a:avLst/>
            <a:gdLst/>
            <a:ahLst/>
            <a:cxnLst/>
            <a:rect l="l" t="t" r="r" b="b"/>
            <a:pathLst>
              <a:path w="1350957" h="1366850">
                <a:moveTo>
                  <a:pt x="0" y="0"/>
                </a:moveTo>
                <a:lnTo>
                  <a:pt x="1350957" y="0"/>
                </a:lnTo>
                <a:lnTo>
                  <a:pt x="1350957" y="1366850"/>
                </a:lnTo>
                <a:lnTo>
                  <a:pt x="0" y="1366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0" name="Freeform 10"/>
          <p:cNvSpPr/>
          <p:nvPr/>
        </p:nvSpPr>
        <p:spPr>
          <a:xfrm>
            <a:off x="4168424" y="3351013"/>
            <a:ext cx="805660" cy="805660"/>
          </a:xfrm>
          <a:custGeom>
            <a:avLst/>
            <a:gdLst/>
            <a:ahLst/>
            <a:cxnLst/>
            <a:rect l="l" t="t" r="r" b="b"/>
            <a:pathLst>
              <a:path w="805660" h="805660">
                <a:moveTo>
                  <a:pt x="0" y="0"/>
                </a:moveTo>
                <a:lnTo>
                  <a:pt x="805660" y="0"/>
                </a:lnTo>
                <a:lnTo>
                  <a:pt x="805660" y="805660"/>
                </a:lnTo>
                <a:lnTo>
                  <a:pt x="0" y="805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1" name="Freeform 11"/>
          <p:cNvSpPr/>
          <p:nvPr/>
        </p:nvSpPr>
        <p:spPr>
          <a:xfrm>
            <a:off x="4145857" y="4923436"/>
            <a:ext cx="824503" cy="590550"/>
          </a:xfrm>
          <a:custGeom>
            <a:avLst/>
            <a:gdLst/>
            <a:ahLst/>
            <a:cxnLst/>
            <a:rect l="l" t="t" r="r" b="b"/>
            <a:pathLst>
              <a:path w="824503" h="590550">
                <a:moveTo>
                  <a:pt x="0" y="0"/>
                </a:moveTo>
                <a:lnTo>
                  <a:pt x="824503" y="0"/>
                </a:lnTo>
                <a:lnTo>
                  <a:pt x="824503" y="590550"/>
                </a:lnTo>
                <a:lnTo>
                  <a:pt x="0" y="590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2" name="Freeform 12"/>
          <p:cNvSpPr/>
          <p:nvPr/>
        </p:nvSpPr>
        <p:spPr>
          <a:xfrm>
            <a:off x="4142133" y="6364098"/>
            <a:ext cx="828227" cy="828227"/>
          </a:xfrm>
          <a:custGeom>
            <a:avLst/>
            <a:gdLst/>
            <a:ahLst/>
            <a:cxnLst/>
            <a:rect l="l" t="t" r="r" b="b"/>
            <a:pathLst>
              <a:path w="828227" h="828227">
                <a:moveTo>
                  <a:pt x="0" y="0"/>
                </a:moveTo>
                <a:lnTo>
                  <a:pt x="828227" y="0"/>
                </a:lnTo>
                <a:lnTo>
                  <a:pt x="828227" y="828227"/>
                </a:lnTo>
                <a:lnTo>
                  <a:pt x="0" y="8282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3" name="Freeform 13"/>
          <p:cNvSpPr/>
          <p:nvPr/>
        </p:nvSpPr>
        <p:spPr>
          <a:xfrm>
            <a:off x="4230179" y="7841309"/>
            <a:ext cx="682150" cy="846078"/>
          </a:xfrm>
          <a:custGeom>
            <a:avLst/>
            <a:gdLst/>
            <a:ahLst/>
            <a:cxnLst/>
            <a:rect l="l" t="t" r="r" b="b"/>
            <a:pathLst>
              <a:path w="682150" h="846078">
                <a:moveTo>
                  <a:pt x="0" y="0"/>
                </a:moveTo>
                <a:lnTo>
                  <a:pt x="682150" y="0"/>
                </a:lnTo>
                <a:lnTo>
                  <a:pt x="682150" y="846078"/>
                </a:lnTo>
                <a:lnTo>
                  <a:pt x="0" y="8460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4" name="Freeform 14"/>
          <p:cNvSpPr/>
          <p:nvPr/>
        </p:nvSpPr>
        <p:spPr>
          <a:xfrm>
            <a:off x="5157714" y="3343173"/>
            <a:ext cx="11301259" cy="988860"/>
          </a:xfrm>
          <a:custGeom>
            <a:avLst/>
            <a:gdLst/>
            <a:ahLst/>
            <a:cxnLst/>
            <a:rect l="l" t="t" r="r" b="b"/>
            <a:pathLst>
              <a:path w="11301259" h="988860">
                <a:moveTo>
                  <a:pt x="0" y="0"/>
                </a:moveTo>
                <a:lnTo>
                  <a:pt x="11301259" y="0"/>
                </a:lnTo>
                <a:lnTo>
                  <a:pt x="11301259" y="988860"/>
                </a:lnTo>
                <a:lnTo>
                  <a:pt x="0" y="98886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5" name="Freeform 15"/>
          <p:cNvSpPr/>
          <p:nvPr/>
        </p:nvSpPr>
        <p:spPr>
          <a:xfrm>
            <a:off x="5157714" y="4779708"/>
            <a:ext cx="11301259" cy="988860"/>
          </a:xfrm>
          <a:custGeom>
            <a:avLst/>
            <a:gdLst/>
            <a:ahLst/>
            <a:cxnLst/>
            <a:rect l="l" t="t" r="r" b="b"/>
            <a:pathLst>
              <a:path w="11301259" h="988860">
                <a:moveTo>
                  <a:pt x="0" y="0"/>
                </a:moveTo>
                <a:lnTo>
                  <a:pt x="11301259" y="0"/>
                </a:lnTo>
                <a:lnTo>
                  <a:pt x="11301259" y="988860"/>
                </a:lnTo>
                <a:lnTo>
                  <a:pt x="0" y="98886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6" name="Freeform 16"/>
          <p:cNvSpPr/>
          <p:nvPr/>
        </p:nvSpPr>
        <p:spPr>
          <a:xfrm>
            <a:off x="5157714" y="6275896"/>
            <a:ext cx="11301259" cy="988860"/>
          </a:xfrm>
          <a:custGeom>
            <a:avLst/>
            <a:gdLst/>
            <a:ahLst/>
            <a:cxnLst/>
            <a:rect l="l" t="t" r="r" b="b"/>
            <a:pathLst>
              <a:path w="11301259" h="988860">
                <a:moveTo>
                  <a:pt x="0" y="0"/>
                </a:moveTo>
                <a:lnTo>
                  <a:pt x="11301259" y="0"/>
                </a:lnTo>
                <a:lnTo>
                  <a:pt x="11301259" y="988861"/>
                </a:lnTo>
                <a:lnTo>
                  <a:pt x="0" y="98886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7" name="Freeform 17"/>
          <p:cNvSpPr/>
          <p:nvPr/>
        </p:nvSpPr>
        <p:spPr>
          <a:xfrm>
            <a:off x="5157714" y="7804672"/>
            <a:ext cx="11301259" cy="988860"/>
          </a:xfrm>
          <a:custGeom>
            <a:avLst/>
            <a:gdLst/>
            <a:ahLst/>
            <a:cxnLst/>
            <a:rect l="l" t="t" r="r" b="b"/>
            <a:pathLst>
              <a:path w="11301259" h="988860">
                <a:moveTo>
                  <a:pt x="0" y="0"/>
                </a:moveTo>
                <a:lnTo>
                  <a:pt x="11301259" y="0"/>
                </a:lnTo>
                <a:lnTo>
                  <a:pt x="11301259" y="988860"/>
                </a:lnTo>
                <a:lnTo>
                  <a:pt x="0" y="98886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8" name="TextBox 18"/>
          <p:cNvSpPr txBox="1"/>
          <p:nvPr/>
        </p:nvSpPr>
        <p:spPr>
          <a:xfrm>
            <a:off x="1232620" y="1573211"/>
            <a:ext cx="5154593" cy="8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7"/>
              </a:lnSpc>
            </a:pPr>
            <a:r>
              <a:rPr lang="en-US" sz="5304">
                <a:solidFill>
                  <a:srgbClr val="FFFFFF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CONTACT US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8818834" y="-63523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20" name="Group 20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24" name="TextBox 24"/>
          <p:cNvSpPr txBox="1"/>
          <p:nvPr/>
        </p:nvSpPr>
        <p:spPr>
          <a:xfrm>
            <a:off x="264741" y="1827936"/>
            <a:ext cx="10758482" cy="92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1"/>
              </a:lnSpc>
              <a:spcBef>
                <a:spcPct val="0"/>
              </a:spcBef>
            </a:pPr>
            <a:r>
              <a:rPr lang="en-US" sz="6128" b="1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CONTACT US 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82908" y="276963"/>
            <a:ext cx="6504549" cy="1138127"/>
          </a:xfrm>
          <a:custGeom>
            <a:avLst/>
            <a:gdLst/>
            <a:ahLst/>
            <a:cxnLst/>
            <a:rect l="l" t="t" r="r" b="b"/>
            <a:pathLst>
              <a:path w="6504549" h="1138127">
                <a:moveTo>
                  <a:pt x="0" y="0"/>
                </a:moveTo>
                <a:lnTo>
                  <a:pt x="6504549" y="0"/>
                </a:lnTo>
                <a:lnTo>
                  <a:pt x="6504549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59220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 flipH="1">
            <a:off x="7690121" y="779066"/>
            <a:ext cx="9414435" cy="9660334"/>
          </a:xfrm>
          <a:custGeom>
            <a:avLst/>
            <a:gdLst/>
            <a:ahLst/>
            <a:cxnLst/>
            <a:rect l="l" t="t" r="r" b="b"/>
            <a:pathLst>
              <a:path w="9414435" h="9660334">
                <a:moveTo>
                  <a:pt x="9414435" y="0"/>
                </a:moveTo>
                <a:lnTo>
                  <a:pt x="0" y="0"/>
                </a:lnTo>
                <a:lnTo>
                  <a:pt x="0" y="9660334"/>
                </a:lnTo>
                <a:lnTo>
                  <a:pt x="9414435" y="9660334"/>
                </a:lnTo>
                <a:lnTo>
                  <a:pt x="9414435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7" name="Freeform 7"/>
          <p:cNvSpPr/>
          <p:nvPr/>
        </p:nvSpPr>
        <p:spPr>
          <a:xfrm>
            <a:off x="4659384" y="8869874"/>
            <a:ext cx="11301259" cy="1639607"/>
          </a:xfrm>
          <a:custGeom>
            <a:avLst/>
            <a:gdLst/>
            <a:ahLst/>
            <a:cxnLst/>
            <a:rect l="l" t="t" r="r" b="b"/>
            <a:pathLst>
              <a:path w="11301259" h="1639607">
                <a:moveTo>
                  <a:pt x="0" y="0"/>
                </a:moveTo>
                <a:lnTo>
                  <a:pt x="11301259" y="0"/>
                </a:lnTo>
                <a:lnTo>
                  <a:pt x="11301259" y="1639607"/>
                </a:lnTo>
                <a:lnTo>
                  <a:pt x="0" y="1639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6143" b="-85099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8" name="TextBox 8"/>
          <p:cNvSpPr txBox="1"/>
          <p:nvPr/>
        </p:nvSpPr>
        <p:spPr>
          <a:xfrm>
            <a:off x="1369886" y="4873506"/>
            <a:ext cx="5154593" cy="8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7"/>
              </a:lnSpc>
            </a:pPr>
            <a:r>
              <a:rPr lang="en-US" sz="5304">
                <a:solidFill>
                  <a:srgbClr val="FFFFFF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TERIMA KASIH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3" name="TextBox 13"/>
          <p:cNvSpPr txBox="1"/>
          <p:nvPr/>
        </p:nvSpPr>
        <p:spPr>
          <a:xfrm>
            <a:off x="3522527" y="4073045"/>
            <a:ext cx="10758482" cy="12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40"/>
              </a:lnSpc>
              <a:spcBef>
                <a:spcPct val="0"/>
              </a:spcBef>
            </a:pPr>
            <a:r>
              <a:rPr lang="en-US" sz="8000" b="1">
                <a:solidFill>
                  <a:srgbClr val="34343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TERIMAKASIH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4674224" cy="1138127"/>
          </a:xfrm>
          <a:custGeom>
            <a:avLst/>
            <a:gdLst/>
            <a:ahLst/>
            <a:cxnLst/>
            <a:rect l="l" t="t" r="r" b="b"/>
            <a:pathLst>
              <a:path w="4674224" h="1138127">
                <a:moveTo>
                  <a:pt x="0" y="0"/>
                </a:moveTo>
                <a:lnTo>
                  <a:pt x="4674223" y="0"/>
                </a:lnTo>
                <a:lnTo>
                  <a:pt x="4674223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60725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6675415" y="2999445"/>
            <a:ext cx="11599350" cy="7278592"/>
          </a:xfrm>
          <a:custGeom>
            <a:avLst/>
            <a:gdLst/>
            <a:ahLst/>
            <a:cxnLst/>
            <a:rect l="l" t="t" r="r" b="b"/>
            <a:pathLst>
              <a:path w="11599350" h="7278592">
                <a:moveTo>
                  <a:pt x="0" y="0"/>
                </a:moveTo>
                <a:lnTo>
                  <a:pt x="11599349" y="0"/>
                </a:lnTo>
                <a:lnTo>
                  <a:pt x="11599349" y="7278592"/>
                </a:lnTo>
                <a:lnTo>
                  <a:pt x="0" y="72785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7" name="Freeform 7"/>
          <p:cNvSpPr/>
          <p:nvPr/>
        </p:nvSpPr>
        <p:spPr>
          <a:xfrm>
            <a:off x="2106235" y="2646901"/>
            <a:ext cx="14075529" cy="6158044"/>
          </a:xfrm>
          <a:custGeom>
            <a:avLst/>
            <a:gdLst/>
            <a:ahLst/>
            <a:cxnLst/>
            <a:rect l="l" t="t" r="r" b="b"/>
            <a:pathLst>
              <a:path w="14075529" h="6158044">
                <a:moveTo>
                  <a:pt x="0" y="0"/>
                </a:moveTo>
                <a:lnTo>
                  <a:pt x="14075530" y="0"/>
                </a:lnTo>
                <a:lnTo>
                  <a:pt x="14075530" y="6158044"/>
                </a:lnTo>
                <a:lnTo>
                  <a:pt x="0" y="6158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8" name="TextBox 8"/>
          <p:cNvSpPr txBox="1"/>
          <p:nvPr/>
        </p:nvSpPr>
        <p:spPr>
          <a:xfrm>
            <a:off x="2852662" y="2131911"/>
            <a:ext cx="12098212" cy="71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</a:pPr>
            <a:r>
              <a:rPr lang="en-US" sz="4404">
                <a:solidFill>
                  <a:srgbClr val="184279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DASAR KONSEPTUAL KKN TEMATIK UNIB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6458791" cy="1138127"/>
          </a:xfrm>
          <a:custGeom>
            <a:avLst/>
            <a:gdLst/>
            <a:ahLst/>
            <a:cxnLst/>
            <a:rect l="l" t="t" r="r" b="b"/>
            <a:pathLst>
              <a:path w="6458791" h="1138127">
                <a:moveTo>
                  <a:pt x="0" y="0"/>
                </a:moveTo>
                <a:lnTo>
                  <a:pt x="6458790" y="0"/>
                </a:lnTo>
                <a:lnTo>
                  <a:pt x="6458790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61057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1406820" y="3348157"/>
            <a:ext cx="12619830" cy="1861425"/>
          </a:xfrm>
          <a:custGeom>
            <a:avLst/>
            <a:gdLst/>
            <a:ahLst/>
            <a:cxnLst/>
            <a:rect l="l" t="t" r="r" b="b"/>
            <a:pathLst>
              <a:path w="12619830" h="1861425">
                <a:moveTo>
                  <a:pt x="0" y="0"/>
                </a:moveTo>
                <a:lnTo>
                  <a:pt x="12619830" y="0"/>
                </a:lnTo>
                <a:lnTo>
                  <a:pt x="12619830" y="1861424"/>
                </a:lnTo>
                <a:lnTo>
                  <a:pt x="0" y="18614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7" name="Freeform 7"/>
          <p:cNvSpPr/>
          <p:nvPr/>
        </p:nvSpPr>
        <p:spPr>
          <a:xfrm>
            <a:off x="2075178" y="5209581"/>
            <a:ext cx="12638948" cy="1627265"/>
          </a:xfrm>
          <a:custGeom>
            <a:avLst/>
            <a:gdLst/>
            <a:ahLst/>
            <a:cxnLst/>
            <a:rect l="l" t="t" r="r" b="b"/>
            <a:pathLst>
              <a:path w="12638948" h="1627265">
                <a:moveTo>
                  <a:pt x="0" y="0"/>
                </a:moveTo>
                <a:lnTo>
                  <a:pt x="12638948" y="0"/>
                </a:lnTo>
                <a:lnTo>
                  <a:pt x="12638948" y="1627265"/>
                </a:lnTo>
                <a:lnTo>
                  <a:pt x="0" y="1627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8" name="Freeform 8"/>
          <p:cNvSpPr/>
          <p:nvPr/>
        </p:nvSpPr>
        <p:spPr>
          <a:xfrm>
            <a:off x="3178101" y="6836846"/>
            <a:ext cx="13322473" cy="1465472"/>
          </a:xfrm>
          <a:custGeom>
            <a:avLst/>
            <a:gdLst/>
            <a:ahLst/>
            <a:cxnLst/>
            <a:rect l="l" t="t" r="r" b="b"/>
            <a:pathLst>
              <a:path w="13322473" h="1465472">
                <a:moveTo>
                  <a:pt x="0" y="0"/>
                </a:moveTo>
                <a:lnTo>
                  <a:pt x="13322473" y="0"/>
                </a:lnTo>
                <a:lnTo>
                  <a:pt x="13322473" y="1465472"/>
                </a:lnTo>
                <a:lnTo>
                  <a:pt x="0" y="14654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9" name="Freeform 9"/>
          <p:cNvSpPr/>
          <p:nvPr/>
        </p:nvSpPr>
        <p:spPr>
          <a:xfrm>
            <a:off x="4297666" y="8302318"/>
            <a:ext cx="13308469" cy="1463932"/>
          </a:xfrm>
          <a:custGeom>
            <a:avLst/>
            <a:gdLst/>
            <a:ahLst/>
            <a:cxnLst/>
            <a:rect l="l" t="t" r="r" b="b"/>
            <a:pathLst>
              <a:path w="13308469" h="1463932">
                <a:moveTo>
                  <a:pt x="0" y="0"/>
                </a:moveTo>
                <a:lnTo>
                  <a:pt x="13308469" y="0"/>
                </a:lnTo>
                <a:lnTo>
                  <a:pt x="13308469" y="1463931"/>
                </a:lnTo>
                <a:lnTo>
                  <a:pt x="0" y="14639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0" name="TextBox 10"/>
          <p:cNvSpPr txBox="1"/>
          <p:nvPr/>
        </p:nvSpPr>
        <p:spPr>
          <a:xfrm>
            <a:off x="4301683" y="2035575"/>
            <a:ext cx="6830104" cy="90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2"/>
              </a:lnSpc>
            </a:pPr>
            <a:r>
              <a:rPr lang="en-US" sz="5561">
                <a:solidFill>
                  <a:srgbClr val="22508D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CAPAIAN KKN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8060325" cy="1138127"/>
          </a:xfrm>
          <a:custGeom>
            <a:avLst/>
            <a:gdLst/>
            <a:ahLst/>
            <a:cxnLst/>
            <a:rect l="l" t="t" r="r" b="b"/>
            <a:pathLst>
              <a:path w="8060325" h="1138127">
                <a:moveTo>
                  <a:pt x="0" y="0"/>
                </a:moveTo>
                <a:lnTo>
                  <a:pt x="8060325" y="0"/>
                </a:lnTo>
                <a:lnTo>
                  <a:pt x="8060325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9186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2107909" y="3084130"/>
            <a:ext cx="13271215" cy="5822746"/>
          </a:xfrm>
          <a:custGeom>
            <a:avLst/>
            <a:gdLst/>
            <a:ahLst/>
            <a:cxnLst/>
            <a:rect l="l" t="t" r="r" b="b"/>
            <a:pathLst>
              <a:path w="13271215" h="5822746">
                <a:moveTo>
                  <a:pt x="0" y="0"/>
                </a:moveTo>
                <a:lnTo>
                  <a:pt x="13271215" y="0"/>
                </a:lnTo>
                <a:lnTo>
                  <a:pt x="13271215" y="5822746"/>
                </a:lnTo>
                <a:lnTo>
                  <a:pt x="0" y="58227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7" name="TextBox 7"/>
          <p:cNvSpPr txBox="1"/>
          <p:nvPr/>
        </p:nvSpPr>
        <p:spPr>
          <a:xfrm>
            <a:off x="3222293" y="2050379"/>
            <a:ext cx="10355357" cy="86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5"/>
              </a:lnSpc>
            </a:pPr>
            <a:r>
              <a:rPr lang="en-US" sz="5284">
                <a:solidFill>
                  <a:srgbClr val="184279"/>
                </a:solidFill>
                <a:latin typeface="Aerospace bold"/>
                <a:ea typeface="Aerospace bold"/>
                <a:cs typeface="Aerospace bold"/>
                <a:sym typeface="Aerospace bold"/>
              </a:rPr>
              <a:t>RANGKAIAN KEGIATAN KKN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2325" y="5677852"/>
            <a:ext cx="12524075" cy="567475"/>
            <a:chOff x="0" y="0"/>
            <a:chExt cx="8969179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69179" cy="406400"/>
            </a:xfrm>
            <a:custGeom>
              <a:avLst/>
              <a:gdLst/>
              <a:ahLst/>
              <a:cxnLst/>
              <a:rect l="l" t="t" r="r" b="b"/>
              <a:pathLst>
                <a:path w="8969179" h="406400">
                  <a:moveTo>
                    <a:pt x="8765979" y="0"/>
                  </a:moveTo>
                  <a:cubicBezTo>
                    <a:pt x="8878203" y="0"/>
                    <a:pt x="8969179" y="90976"/>
                    <a:pt x="8969179" y="203200"/>
                  </a:cubicBezTo>
                  <a:cubicBezTo>
                    <a:pt x="8969179" y="315424"/>
                    <a:pt x="8878203" y="406400"/>
                    <a:pt x="876597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1CECA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8969179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3820345" y="5961590"/>
            <a:ext cx="11873313" cy="0"/>
          </a:xfrm>
          <a:prstGeom prst="line">
            <a:avLst/>
          </a:prstGeom>
          <a:ln w="57150" cap="rnd">
            <a:solidFill>
              <a:srgbClr val="F9F8F5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id-ID"/>
          </a:p>
        </p:txBody>
      </p:sp>
      <p:grpSp>
        <p:nvGrpSpPr>
          <p:cNvPr id="6" name="Group 6"/>
          <p:cNvGrpSpPr/>
          <p:nvPr/>
        </p:nvGrpSpPr>
        <p:grpSpPr>
          <a:xfrm rot="-5400000">
            <a:off x="6734094" y="7118164"/>
            <a:ext cx="571500" cy="5715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6DE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6941342" y="7325412"/>
            <a:ext cx="157003" cy="1570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9625365" y="4255792"/>
            <a:ext cx="571500" cy="5715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D8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9832613" y="4463041"/>
            <a:ext cx="157003" cy="15700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12516636" y="7118164"/>
            <a:ext cx="571500" cy="57150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A3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12723885" y="7325412"/>
            <a:ext cx="157003" cy="15700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2003" tIns="42003" rIns="42003" bIns="42003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634340" y="2476500"/>
            <a:ext cx="3187695" cy="1681630"/>
            <a:chOff x="0" y="0"/>
            <a:chExt cx="839558" cy="44289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39558" cy="442898"/>
            </a:xfrm>
            <a:custGeom>
              <a:avLst/>
              <a:gdLst/>
              <a:ahLst/>
              <a:cxnLst/>
              <a:rect l="l" t="t" r="r" b="b"/>
              <a:pathLst>
                <a:path w="839558" h="442898">
                  <a:moveTo>
                    <a:pt x="51002" y="0"/>
                  </a:moveTo>
                  <a:lnTo>
                    <a:pt x="788555" y="0"/>
                  </a:lnTo>
                  <a:cubicBezTo>
                    <a:pt x="802082" y="0"/>
                    <a:pt x="815055" y="5373"/>
                    <a:pt x="824619" y="14938"/>
                  </a:cubicBezTo>
                  <a:cubicBezTo>
                    <a:pt x="834184" y="24503"/>
                    <a:pt x="839558" y="37476"/>
                    <a:pt x="839558" y="51002"/>
                  </a:cubicBezTo>
                  <a:lnTo>
                    <a:pt x="839558" y="391896"/>
                  </a:lnTo>
                  <a:cubicBezTo>
                    <a:pt x="839558" y="420064"/>
                    <a:pt x="816723" y="442898"/>
                    <a:pt x="788555" y="442898"/>
                  </a:cubicBezTo>
                  <a:lnTo>
                    <a:pt x="51002" y="442898"/>
                  </a:lnTo>
                  <a:cubicBezTo>
                    <a:pt x="37476" y="442898"/>
                    <a:pt x="24503" y="437525"/>
                    <a:pt x="14938" y="427960"/>
                  </a:cubicBezTo>
                  <a:cubicBezTo>
                    <a:pt x="5373" y="418395"/>
                    <a:pt x="0" y="405423"/>
                    <a:pt x="0" y="391896"/>
                  </a:cubicBezTo>
                  <a:lnTo>
                    <a:pt x="0" y="51002"/>
                  </a:lnTo>
                  <a:cubicBezTo>
                    <a:pt x="0" y="22835"/>
                    <a:pt x="22835" y="0"/>
                    <a:pt x="51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9050"/>
              <a:ext cx="839558" cy="42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415940" y="2476500"/>
            <a:ext cx="3187695" cy="1681630"/>
            <a:chOff x="0" y="0"/>
            <a:chExt cx="839558" cy="44289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39558" cy="442898"/>
            </a:xfrm>
            <a:custGeom>
              <a:avLst/>
              <a:gdLst/>
              <a:ahLst/>
              <a:cxnLst/>
              <a:rect l="l" t="t" r="r" b="b"/>
              <a:pathLst>
                <a:path w="839558" h="442898">
                  <a:moveTo>
                    <a:pt x="51002" y="0"/>
                  </a:moveTo>
                  <a:lnTo>
                    <a:pt x="788555" y="0"/>
                  </a:lnTo>
                  <a:cubicBezTo>
                    <a:pt x="802082" y="0"/>
                    <a:pt x="815055" y="5373"/>
                    <a:pt x="824619" y="14938"/>
                  </a:cubicBezTo>
                  <a:cubicBezTo>
                    <a:pt x="834184" y="24503"/>
                    <a:pt x="839558" y="37476"/>
                    <a:pt x="839558" y="51002"/>
                  </a:cubicBezTo>
                  <a:lnTo>
                    <a:pt x="839558" y="391896"/>
                  </a:lnTo>
                  <a:cubicBezTo>
                    <a:pt x="839558" y="420064"/>
                    <a:pt x="816723" y="442898"/>
                    <a:pt x="788555" y="442898"/>
                  </a:cubicBezTo>
                  <a:lnTo>
                    <a:pt x="51002" y="442898"/>
                  </a:lnTo>
                  <a:cubicBezTo>
                    <a:pt x="37476" y="442898"/>
                    <a:pt x="24503" y="437525"/>
                    <a:pt x="14938" y="427960"/>
                  </a:cubicBezTo>
                  <a:cubicBezTo>
                    <a:pt x="5373" y="418395"/>
                    <a:pt x="0" y="405423"/>
                    <a:pt x="0" y="391896"/>
                  </a:cubicBezTo>
                  <a:lnTo>
                    <a:pt x="0" y="51002"/>
                  </a:lnTo>
                  <a:cubicBezTo>
                    <a:pt x="0" y="22835"/>
                    <a:pt x="22835" y="0"/>
                    <a:pt x="51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9050"/>
              <a:ext cx="839558" cy="42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5400000">
            <a:off x="4489550" y="3778381"/>
            <a:ext cx="1359489" cy="1477705"/>
          </a:xfrm>
          <a:custGeom>
            <a:avLst/>
            <a:gdLst/>
            <a:ahLst/>
            <a:cxnLst/>
            <a:rect l="l" t="t" r="r" b="b"/>
            <a:pathLst>
              <a:path w="1359489" h="1477705">
                <a:moveTo>
                  <a:pt x="0" y="0"/>
                </a:moveTo>
                <a:lnTo>
                  <a:pt x="1359489" y="0"/>
                </a:lnTo>
                <a:lnTo>
                  <a:pt x="1359489" y="1477705"/>
                </a:lnTo>
                <a:lnTo>
                  <a:pt x="0" y="1477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1" name="Freeform 31"/>
          <p:cNvSpPr/>
          <p:nvPr/>
        </p:nvSpPr>
        <p:spPr>
          <a:xfrm rot="5400000">
            <a:off x="10275023" y="3778381"/>
            <a:ext cx="1359489" cy="1477705"/>
          </a:xfrm>
          <a:custGeom>
            <a:avLst/>
            <a:gdLst/>
            <a:ahLst/>
            <a:cxnLst/>
            <a:rect l="l" t="t" r="r" b="b"/>
            <a:pathLst>
              <a:path w="1359489" h="1477705">
                <a:moveTo>
                  <a:pt x="0" y="0"/>
                </a:moveTo>
                <a:lnTo>
                  <a:pt x="1359489" y="0"/>
                </a:lnTo>
                <a:lnTo>
                  <a:pt x="1359489" y="1477705"/>
                </a:lnTo>
                <a:lnTo>
                  <a:pt x="0" y="1477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32" name="Group 32"/>
          <p:cNvGrpSpPr/>
          <p:nvPr/>
        </p:nvGrpSpPr>
        <p:grpSpPr>
          <a:xfrm>
            <a:off x="7509666" y="7810500"/>
            <a:ext cx="3187695" cy="1667170"/>
            <a:chOff x="0" y="0"/>
            <a:chExt cx="839558" cy="43909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39558" cy="439090"/>
            </a:xfrm>
            <a:custGeom>
              <a:avLst/>
              <a:gdLst/>
              <a:ahLst/>
              <a:cxnLst/>
              <a:rect l="l" t="t" r="r" b="b"/>
              <a:pathLst>
                <a:path w="839558" h="439090">
                  <a:moveTo>
                    <a:pt x="51002" y="0"/>
                  </a:moveTo>
                  <a:lnTo>
                    <a:pt x="788555" y="0"/>
                  </a:lnTo>
                  <a:cubicBezTo>
                    <a:pt x="802082" y="0"/>
                    <a:pt x="815055" y="5373"/>
                    <a:pt x="824619" y="14938"/>
                  </a:cubicBezTo>
                  <a:cubicBezTo>
                    <a:pt x="834184" y="24503"/>
                    <a:pt x="839558" y="37476"/>
                    <a:pt x="839558" y="51002"/>
                  </a:cubicBezTo>
                  <a:lnTo>
                    <a:pt x="839558" y="388088"/>
                  </a:lnTo>
                  <a:cubicBezTo>
                    <a:pt x="839558" y="416256"/>
                    <a:pt x="816723" y="439090"/>
                    <a:pt x="788555" y="439090"/>
                  </a:cubicBezTo>
                  <a:lnTo>
                    <a:pt x="51002" y="439090"/>
                  </a:lnTo>
                  <a:cubicBezTo>
                    <a:pt x="22835" y="439090"/>
                    <a:pt x="0" y="416256"/>
                    <a:pt x="0" y="388088"/>
                  </a:cubicBezTo>
                  <a:lnTo>
                    <a:pt x="0" y="51002"/>
                  </a:lnTo>
                  <a:cubicBezTo>
                    <a:pt x="0" y="22835"/>
                    <a:pt x="22835" y="0"/>
                    <a:pt x="51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9050"/>
              <a:ext cx="839558" cy="420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288161" y="7810500"/>
            <a:ext cx="3187695" cy="1667170"/>
            <a:chOff x="0" y="0"/>
            <a:chExt cx="839558" cy="43909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39558" cy="439090"/>
            </a:xfrm>
            <a:custGeom>
              <a:avLst/>
              <a:gdLst/>
              <a:ahLst/>
              <a:cxnLst/>
              <a:rect l="l" t="t" r="r" b="b"/>
              <a:pathLst>
                <a:path w="839558" h="439090">
                  <a:moveTo>
                    <a:pt x="51002" y="0"/>
                  </a:moveTo>
                  <a:lnTo>
                    <a:pt x="788555" y="0"/>
                  </a:lnTo>
                  <a:cubicBezTo>
                    <a:pt x="802082" y="0"/>
                    <a:pt x="815055" y="5373"/>
                    <a:pt x="824619" y="14938"/>
                  </a:cubicBezTo>
                  <a:cubicBezTo>
                    <a:pt x="834184" y="24503"/>
                    <a:pt x="839558" y="37476"/>
                    <a:pt x="839558" y="51002"/>
                  </a:cubicBezTo>
                  <a:lnTo>
                    <a:pt x="839558" y="388088"/>
                  </a:lnTo>
                  <a:cubicBezTo>
                    <a:pt x="839558" y="416256"/>
                    <a:pt x="816723" y="439090"/>
                    <a:pt x="788555" y="439090"/>
                  </a:cubicBezTo>
                  <a:lnTo>
                    <a:pt x="51002" y="439090"/>
                  </a:lnTo>
                  <a:cubicBezTo>
                    <a:pt x="22835" y="439090"/>
                    <a:pt x="0" y="416256"/>
                    <a:pt x="0" y="388088"/>
                  </a:cubicBezTo>
                  <a:lnTo>
                    <a:pt x="0" y="51002"/>
                  </a:lnTo>
                  <a:cubicBezTo>
                    <a:pt x="0" y="22835"/>
                    <a:pt x="22835" y="0"/>
                    <a:pt x="51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9050"/>
              <a:ext cx="839558" cy="420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 rot="5400000">
            <a:off x="7364702" y="6613790"/>
            <a:ext cx="1359489" cy="1477705"/>
          </a:xfrm>
          <a:custGeom>
            <a:avLst/>
            <a:gdLst/>
            <a:ahLst/>
            <a:cxnLst/>
            <a:rect l="l" t="t" r="r" b="b"/>
            <a:pathLst>
              <a:path w="1359489" h="1477705">
                <a:moveTo>
                  <a:pt x="0" y="0"/>
                </a:moveTo>
                <a:lnTo>
                  <a:pt x="1359489" y="0"/>
                </a:lnTo>
                <a:lnTo>
                  <a:pt x="1359489" y="1477705"/>
                </a:lnTo>
                <a:lnTo>
                  <a:pt x="0" y="14777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9" name="Freeform 39"/>
          <p:cNvSpPr/>
          <p:nvPr/>
        </p:nvSpPr>
        <p:spPr>
          <a:xfrm rot="5400000">
            <a:off x="13147245" y="6613790"/>
            <a:ext cx="1359489" cy="1477705"/>
          </a:xfrm>
          <a:custGeom>
            <a:avLst/>
            <a:gdLst/>
            <a:ahLst/>
            <a:cxnLst/>
            <a:rect l="l" t="t" r="r" b="b"/>
            <a:pathLst>
              <a:path w="1359489" h="1477705">
                <a:moveTo>
                  <a:pt x="0" y="0"/>
                </a:moveTo>
                <a:lnTo>
                  <a:pt x="1359489" y="0"/>
                </a:lnTo>
                <a:lnTo>
                  <a:pt x="1359489" y="1477705"/>
                </a:lnTo>
                <a:lnTo>
                  <a:pt x="0" y="1477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0" name="Freeform 40"/>
          <p:cNvSpPr/>
          <p:nvPr/>
        </p:nvSpPr>
        <p:spPr>
          <a:xfrm>
            <a:off x="4980841" y="4302269"/>
            <a:ext cx="574504" cy="502691"/>
          </a:xfrm>
          <a:custGeom>
            <a:avLst/>
            <a:gdLst/>
            <a:ahLst/>
            <a:cxnLst/>
            <a:rect l="l" t="t" r="r" b="b"/>
            <a:pathLst>
              <a:path w="574504" h="502691">
                <a:moveTo>
                  <a:pt x="0" y="0"/>
                </a:moveTo>
                <a:lnTo>
                  <a:pt x="574505" y="0"/>
                </a:lnTo>
                <a:lnTo>
                  <a:pt x="574505" y="502692"/>
                </a:lnTo>
                <a:lnTo>
                  <a:pt x="0" y="5026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1" name="Freeform 41"/>
          <p:cNvSpPr/>
          <p:nvPr/>
        </p:nvSpPr>
        <p:spPr>
          <a:xfrm>
            <a:off x="7867195" y="7143947"/>
            <a:ext cx="490155" cy="490155"/>
          </a:xfrm>
          <a:custGeom>
            <a:avLst/>
            <a:gdLst/>
            <a:ahLst/>
            <a:cxnLst/>
            <a:rect l="l" t="t" r="r" b="b"/>
            <a:pathLst>
              <a:path w="490155" h="490155">
                <a:moveTo>
                  <a:pt x="0" y="0"/>
                </a:moveTo>
                <a:lnTo>
                  <a:pt x="490155" y="0"/>
                </a:lnTo>
                <a:lnTo>
                  <a:pt x="490155" y="490155"/>
                </a:lnTo>
                <a:lnTo>
                  <a:pt x="0" y="49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2" name="Freeform 42"/>
          <p:cNvSpPr/>
          <p:nvPr/>
        </p:nvSpPr>
        <p:spPr>
          <a:xfrm>
            <a:off x="10719047" y="4267865"/>
            <a:ext cx="609992" cy="609992"/>
          </a:xfrm>
          <a:custGeom>
            <a:avLst/>
            <a:gdLst/>
            <a:ahLst/>
            <a:cxnLst/>
            <a:rect l="l" t="t" r="r" b="b"/>
            <a:pathLst>
              <a:path w="609992" h="609992">
                <a:moveTo>
                  <a:pt x="0" y="0"/>
                </a:moveTo>
                <a:lnTo>
                  <a:pt x="609992" y="0"/>
                </a:lnTo>
                <a:lnTo>
                  <a:pt x="609992" y="609992"/>
                </a:lnTo>
                <a:lnTo>
                  <a:pt x="0" y="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3" name="Freeform 43"/>
          <p:cNvSpPr/>
          <p:nvPr/>
        </p:nvSpPr>
        <p:spPr>
          <a:xfrm>
            <a:off x="13633479" y="7112799"/>
            <a:ext cx="541721" cy="541721"/>
          </a:xfrm>
          <a:custGeom>
            <a:avLst/>
            <a:gdLst/>
            <a:ahLst/>
            <a:cxnLst/>
            <a:rect l="l" t="t" r="r" b="b"/>
            <a:pathLst>
              <a:path w="541721" h="541721">
                <a:moveTo>
                  <a:pt x="0" y="0"/>
                </a:moveTo>
                <a:lnTo>
                  <a:pt x="541722" y="0"/>
                </a:lnTo>
                <a:lnTo>
                  <a:pt x="541722" y="541722"/>
                </a:lnTo>
                <a:lnTo>
                  <a:pt x="0" y="5417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44" name="Group 44"/>
          <p:cNvGrpSpPr/>
          <p:nvPr/>
        </p:nvGrpSpPr>
        <p:grpSpPr>
          <a:xfrm>
            <a:off x="3938072" y="4255792"/>
            <a:ext cx="571500" cy="1808989"/>
            <a:chOff x="0" y="0"/>
            <a:chExt cx="762000" cy="2411985"/>
          </a:xfrm>
        </p:grpSpPr>
        <p:grpSp>
          <p:nvGrpSpPr>
            <p:cNvPr id="45" name="Group 45"/>
            <p:cNvGrpSpPr/>
            <p:nvPr/>
          </p:nvGrpSpPr>
          <p:grpSpPr>
            <a:xfrm rot="5400000">
              <a:off x="0" y="0"/>
              <a:ext cx="762000" cy="762000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78E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42003" tIns="42003" rIns="42003" bIns="42003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5400000">
              <a:off x="276331" y="276331"/>
              <a:ext cx="209338" cy="209338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42003" tIns="42003" rIns="42003" bIns="42003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51" name="AutoShape 51"/>
            <p:cNvSpPr/>
            <p:nvPr/>
          </p:nvSpPr>
          <p:spPr>
            <a:xfrm flipH="1" flipV="1">
              <a:off x="381000" y="728831"/>
              <a:ext cx="0" cy="1683154"/>
            </a:xfrm>
            <a:prstGeom prst="line">
              <a:avLst/>
            </a:prstGeom>
            <a:ln w="76200" cap="rnd">
              <a:solidFill>
                <a:srgbClr val="7778ED"/>
              </a:solidFill>
              <a:prstDash val="solid"/>
              <a:headEnd type="oval" w="lg" len="lg"/>
              <a:tailEnd type="none" w="sm" len="sm"/>
            </a:ln>
          </p:spPr>
          <p:txBody>
            <a:bodyPr/>
            <a:lstStyle/>
            <a:p>
              <a:endParaRPr lang="id-ID"/>
            </a:p>
          </p:txBody>
        </p:sp>
      </p:grpSp>
      <p:sp>
        <p:nvSpPr>
          <p:cNvPr id="52" name="AutoShape 52"/>
          <p:cNvSpPr/>
          <p:nvPr/>
        </p:nvSpPr>
        <p:spPr>
          <a:xfrm>
            <a:off x="7019844" y="5875015"/>
            <a:ext cx="0" cy="1450398"/>
          </a:xfrm>
          <a:prstGeom prst="line">
            <a:avLst/>
          </a:prstGeom>
          <a:ln w="57150" cap="rnd">
            <a:solidFill>
              <a:srgbClr val="B86DE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id-ID"/>
          </a:p>
        </p:txBody>
      </p:sp>
      <p:sp>
        <p:nvSpPr>
          <p:cNvPr id="53" name="AutoShape 53"/>
          <p:cNvSpPr/>
          <p:nvPr/>
        </p:nvSpPr>
        <p:spPr>
          <a:xfrm>
            <a:off x="12802386" y="5835706"/>
            <a:ext cx="0" cy="1489706"/>
          </a:xfrm>
          <a:prstGeom prst="line">
            <a:avLst/>
          </a:prstGeom>
          <a:ln w="57150" cap="rnd">
            <a:solidFill>
              <a:srgbClr val="FF8A38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id-ID"/>
          </a:p>
        </p:txBody>
      </p:sp>
      <p:sp>
        <p:nvSpPr>
          <p:cNvPr id="54" name="AutoShape 54"/>
          <p:cNvSpPr/>
          <p:nvPr/>
        </p:nvSpPr>
        <p:spPr>
          <a:xfrm flipV="1">
            <a:off x="9911115" y="4620044"/>
            <a:ext cx="0" cy="1456810"/>
          </a:xfrm>
          <a:prstGeom prst="line">
            <a:avLst/>
          </a:prstGeom>
          <a:ln w="57150" cap="rnd">
            <a:solidFill>
              <a:srgbClr val="FF5D83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id-ID"/>
          </a:p>
        </p:txBody>
      </p:sp>
      <p:sp>
        <p:nvSpPr>
          <p:cNvPr id="55" name="TextBox 55"/>
          <p:cNvSpPr txBox="1"/>
          <p:nvPr/>
        </p:nvSpPr>
        <p:spPr>
          <a:xfrm>
            <a:off x="2038039" y="1420177"/>
            <a:ext cx="13239928" cy="94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TIMELINE KKN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031566" y="2755387"/>
            <a:ext cx="2295490" cy="28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800" b="1">
                <a:solidFill>
                  <a:srgbClr val="7778E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PEMBEKALAN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031566" y="2992593"/>
            <a:ext cx="2393243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25 MEI - 05 JUNI 2026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718689" y="2755387"/>
            <a:ext cx="2295490" cy="28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800" b="1">
                <a:solidFill>
                  <a:srgbClr val="FF5D8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KOORDINASI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0718689" y="2998467"/>
            <a:ext cx="2582197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05 JUNI - 17 JUNI 2026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955769" y="8227892"/>
            <a:ext cx="2295490" cy="28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800" b="1">
                <a:solidFill>
                  <a:srgbClr val="B86EE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UJIAN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955769" y="8476286"/>
            <a:ext cx="2295490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09 JUNI 2026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3590910" y="8227892"/>
            <a:ext cx="2295490" cy="28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800" b="1">
                <a:solidFill>
                  <a:srgbClr val="FF8A38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PENERJUNAN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3603635" y="8476286"/>
            <a:ext cx="2582197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17 JUNI 2026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1510962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65" name="Freeform 65"/>
          <p:cNvSpPr/>
          <p:nvPr/>
        </p:nvSpPr>
        <p:spPr>
          <a:xfrm>
            <a:off x="-16653" y="5751849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6" y="0"/>
                </a:lnTo>
                <a:lnTo>
                  <a:pt x="4444976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6" name="Freeform 66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7" name="Freeform 67"/>
          <p:cNvSpPr/>
          <p:nvPr/>
        </p:nvSpPr>
        <p:spPr>
          <a:xfrm>
            <a:off x="398161" y="544523"/>
            <a:ext cx="8060325" cy="1138127"/>
          </a:xfrm>
          <a:custGeom>
            <a:avLst/>
            <a:gdLst/>
            <a:ahLst/>
            <a:cxnLst/>
            <a:rect l="l" t="t" r="r" b="b"/>
            <a:pathLst>
              <a:path w="8060325" h="1138127">
                <a:moveTo>
                  <a:pt x="0" y="0"/>
                </a:moveTo>
                <a:lnTo>
                  <a:pt x="8060325" y="0"/>
                </a:lnTo>
                <a:lnTo>
                  <a:pt x="8060325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r="-109186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8" name="Freeform 68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9" name="Freeform 69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4">
              <a:alphaModFix amt="16000"/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08077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0" y="574379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04696" y="236239"/>
            <a:ext cx="5467365" cy="1138127"/>
          </a:xfrm>
          <a:custGeom>
            <a:avLst/>
            <a:gdLst/>
            <a:ahLst/>
            <a:cxnLst/>
            <a:rect l="l" t="t" r="r" b="b"/>
            <a:pathLst>
              <a:path w="5467365" h="1138127">
                <a:moveTo>
                  <a:pt x="0" y="0"/>
                </a:moveTo>
                <a:lnTo>
                  <a:pt x="5467364" y="0"/>
                </a:lnTo>
                <a:lnTo>
                  <a:pt x="5467364" y="1138127"/>
                </a:lnTo>
                <a:lnTo>
                  <a:pt x="0" y="1138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08396"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6" name="Group 6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10" name="AutoShape 10"/>
          <p:cNvSpPr/>
          <p:nvPr/>
        </p:nvSpPr>
        <p:spPr>
          <a:xfrm flipH="1">
            <a:off x="4261149" y="5714599"/>
            <a:ext cx="0" cy="1805935"/>
          </a:xfrm>
          <a:prstGeom prst="line">
            <a:avLst/>
          </a:prstGeom>
          <a:ln w="38100" cap="flat">
            <a:solidFill>
              <a:srgbClr val="8E93A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d-ID"/>
          </a:p>
        </p:txBody>
      </p:sp>
      <p:sp>
        <p:nvSpPr>
          <p:cNvPr id="11" name="AutoShape 11"/>
          <p:cNvSpPr/>
          <p:nvPr/>
        </p:nvSpPr>
        <p:spPr>
          <a:xfrm>
            <a:off x="10705808" y="5714599"/>
            <a:ext cx="0" cy="1805935"/>
          </a:xfrm>
          <a:prstGeom prst="line">
            <a:avLst/>
          </a:prstGeom>
          <a:ln w="38100" cap="flat">
            <a:solidFill>
              <a:srgbClr val="8E93A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d-ID"/>
          </a:p>
        </p:txBody>
      </p:sp>
      <p:sp>
        <p:nvSpPr>
          <p:cNvPr id="12" name="AutoShape 12"/>
          <p:cNvSpPr/>
          <p:nvPr/>
        </p:nvSpPr>
        <p:spPr>
          <a:xfrm>
            <a:off x="7464574" y="3908664"/>
            <a:ext cx="0" cy="1805935"/>
          </a:xfrm>
          <a:prstGeom prst="line">
            <a:avLst/>
          </a:prstGeom>
          <a:ln w="38100" cap="flat">
            <a:solidFill>
              <a:srgbClr val="8E93A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d-ID"/>
          </a:p>
        </p:txBody>
      </p:sp>
      <p:sp>
        <p:nvSpPr>
          <p:cNvPr id="13" name="AutoShape 13"/>
          <p:cNvSpPr/>
          <p:nvPr/>
        </p:nvSpPr>
        <p:spPr>
          <a:xfrm>
            <a:off x="13909234" y="3908664"/>
            <a:ext cx="0" cy="1805935"/>
          </a:xfrm>
          <a:prstGeom prst="line">
            <a:avLst/>
          </a:prstGeom>
          <a:ln w="38100" cap="flat">
            <a:solidFill>
              <a:srgbClr val="8E93A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d-ID"/>
          </a:p>
        </p:txBody>
      </p:sp>
      <p:grpSp>
        <p:nvGrpSpPr>
          <p:cNvPr id="14" name="Group 14"/>
          <p:cNvGrpSpPr/>
          <p:nvPr/>
        </p:nvGrpSpPr>
        <p:grpSpPr>
          <a:xfrm>
            <a:off x="2630357" y="5328508"/>
            <a:ext cx="3223484" cy="772182"/>
            <a:chOff x="0" y="0"/>
            <a:chExt cx="1696522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96522" cy="406400"/>
            </a:xfrm>
            <a:custGeom>
              <a:avLst/>
              <a:gdLst/>
              <a:ahLst/>
              <a:cxnLst/>
              <a:rect l="l" t="t" r="r" b="b"/>
              <a:pathLst>
                <a:path w="1696522" h="406400">
                  <a:moveTo>
                    <a:pt x="1493322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1493322" y="406400"/>
                  </a:lnTo>
                  <a:lnTo>
                    <a:pt x="1696522" y="203200"/>
                  </a:lnTo>
                  <a:lnTo>
                    <a:pt x="1493322" y="0"/>
                  </a:lnTo>
                  <a:close/>
                </a:path>
              </a:pathLst>
            </a:custGeom>
            <a:solidFill>
              <a:srgbClr val="2F34E6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2400" y="-38100"/>
              <a:ext cx="139172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852832" y="5328508"/>
            <a:ext cx="3223484" cy="1324535"/>
            <a:chOff x="0" y="0"/>
            <a:chExt cx="1696522" cy="6971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96522" cy="697104"/>
            </a:xfrm>
            <a:custGeom>
              <a:avLst/>
              <a:gdLst/>
              <a:ahLst/>
              <a:cxnLst/>
              <a:rect l="l" t="t" r="r" b="b"/>
              <a:pathLst>
                <a:path w="1696522" h="697104">
                  <a:moveTo>
                    <a:pt x="1493322" y="0"/>
                  </a:moveTo>
                  <a:lnTo>
                    <a:pt x="203200" y="0"/>
                  </a:lnTo>
                  <a:lnTo>
                    <a:pt x="0" y="348552"/>
                  </a:lnTo>
                  <a:lnTo>
                    <a:pt x="203200" y="697104"/>
                  </a:lnTo>
                  <a:lnTo>
                    <a:pt x="1493322" y="697104"/>
                  </a:lnTo>
                  <a:lnTo>
                    <a:pt x="1696522" y="348552"/>
                  </a:lnTo>
                  <a:lnTo>
                    <a:pt x="1493322" y="0"/>
                  </a:lnTo>
                  <a:close/>
                </a:path>
              </a:pathLst>
            </a:custGeom>
            <a:solidFill>
              <a:srgbClr val="4981D7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52400" y="-38100"/>
              <a:ext cx="1391722" cy="735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075308" y="5328508"/>
            <a:ext cx="3223484" cy="772182"/>
            <a:chOff x="0" y="0"/>
            <a:chExt cx="1696522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96522" cy="406400"/>
            </a:xfrm>
            <a:custGeom>
              <a:avLst/>
              <a:gdLst/>
              <a:ahLst/>
              <a:cxnLst/>
              <a:rect l="l" t="t" r="r" b="b"/>
              <a:pathLst>
                <a:path w="1696522" h="406400">
                  <a:moveTo>
                    <a:pt x="1493322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1493322" y="406400"/>
                  </a:lnTo>
                  <a:lnTo>
                    <a:pt x="1696522" y="203200"/>
                  </a:lnTo>
                  <a:lnTo>
                    <a:pt x="1493322" y="0"/>
                  </a:lnTo>
                  <a:close/>
                </a:path>
              </a:pathLst>
            </a:custGeom>
            <a:solidFill>
              <a:srgbClr val="43A17C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52400" y="-38100"/>
              <a:ext cx="139172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97784" y="5328508"/>
            <a:ext cx="3223484" cy="772182"/>
            <a:chOff x="0" y="0"/>
            <a:chExt cx="1696522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96522" cy="406400"/>
            </a:xfrm>
            <a:custGeom>
              <a:avLst/>
              <a:gdLst/>
              <a:ahLst/>
              <a:cxnLst/>
              <a:rect l="l" t="t" r="r" b="b"/>
              <a:pathLst>
                <a:path w="1696522" h="406400">
                  <a:moveTo>
                    <a:pt x="1493322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1493322" y="406400"/>
                  </a:lnTo>
                  <a:lnTo>
                    <a:pt x="1696522" y="203200"/>
                  </a:lnTo>
                  <a:lnTo>
                    <a:pt x="1493322" y="0"/>
                  </a:lnTo>
                  <a:close/>
                </a:path>
              </a:pathLst>
            </a:custGeom>
            <a:solidFill>
              <a:srgbClr val="E0A22D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52400" y="-38100"/>
              <a:ext cx="139172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279357" y="6653043"/>
            <a:ext cx="1925484" cy="192548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34E6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9724016" y="6653043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grpSp>
        <p:nvGrpSpPr>
          <p:cNvPr id="30" name="Group 30"/>
          <p:cNvGrpSpPr/>
          <p:nvPr/>
        </p:nvGrpSpPr>
        <p:grpSpPr>
          <a:xfrm>
            <a:off x="9724016" y="6653043"/>
            <a:ext cx="1925484" cy="192548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3A17C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984974" y="6873717"/>
            <a:ext cx="1484135" cy="1484135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0068554" y="6957298"/>
            <a:ext cx="1316975" cy="1316975"/>
          </a:xfrm>
          <a:custGeom>
            <a:avLst/>
            <a:gdLst/>
            <a:ahLst/>
            <a:cxnLst/>
            <a:rect l="l" t="t" r="r" b="b"/>
            <a:pathLst>
              <a:path w="1316975" h="1316975">
                <a:moveTo>
                  <a:pt x="0" y="0"/>
                </a:moveTo>
                <a:lnTo>
                  <a:pt x="1316974" y="0"/>
                </a:lnTo>
                <a:lnTo>
                  <a:pt x="1316974" y="1316974"/>
                </a:lnTo>
                <a:lnTo>
                  <a:pt x="0" y="1316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7" name="Freeform 37"/>
          <p:cNvSpPr/>
          <p:nvPr/>
        </p:nvSpPr>
        <p:spPr>
          <a:xfrm>
            <a:off x="6501833" y="2850575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5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grpSp>
        <p:nvGrpSpPr>
          <p:cNvPr id="38" name="Group 38"/>
          <p:cNvGrpSpPr/>
          <p:nvPr/>
        </p:nvGrpSpPr>
        <p:grpSpPr>
          <a:xfrm>
            <a:off x="6501833" y="2850575"/>
            <a:ext cx="1925484" cy="1925484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981D7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12946492" y="2850575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5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grpSp>
        <p:nvGrpSpPr>
          <p:cNvPr id="42" name="Group 42"/>
          <p:cNvGrpSpPr/>
          <p:nvPr/>
        </p:nvGrpSpPr>
        <p:grpSpPr>
          <a:xfrm>
            <a:off x="12946492" y="2850575"/>
            <a:ext cx="1925484" cy="1925484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A22D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3279357" y="6653043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5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grpSp>
        <p:nvGrpSpPr>
          <p:cNvPr id="46" name="Group 46"/>
          <p:cNvGrpSpPr/>
          <p:nvPr/>
        </p:nvGrpSpPr>
        <p:grpSpPr>
          <a:xfrm>
            <a:off x="3500031" y="6873718"/>
            <a:ext cx="1484135" cy="1484135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6722507" y="3071249"/>
            <a:ext cx="1484135" cy="1484135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167167" y="3071249"/>
            <a:ext cx="1484135" cy="1484135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Freeform 55"/>
          <p:cNvSpPr/>
          <p:nvPr/>
        </p:nvSpPr>
        <p:spPr>
          <a:xfrm>
            <a:off x="13452252" y="3357305"/>
            <a:ext cx="914546" cy="934402"/>
          </a:xfrm>
          <a:custGeom>
            <a:avLst/>
            <a:gdLst/>
            <a:ahLst/>
            <a:cxnLst/>
            <a:rect l="l" t="t" r="r" b="b"/>
            <a:pathLst>
              <a:path w="914546" h="934402">
                <a:moveTo>
                  <a:pt x="0" y="0"/>
                </a:moveTo>
                <a:lnTo>
                  <a:pt x="914547" y="0"/>
                </a:lnTo>
                <a:lnTo>
                  <a:pt x="914547" y="934402"/>
                </a:lnTo>
                <a:lnTo>
                  <a:pt x="0" y="9344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sp>
        <p:nvSpPr>
          <p:cNvPr id="56" name="Freeform 56"/>
          <p:cNvSpPr/>
          <p:nvPr/>
        </p:nvSpPr>
        <p:spPr>
          <a:xfrm>
            <a:off x="7004965" y="3335874"/>
            <a:ext cx="919218" cy="934402"/>
          </a:xfrm>
          <a:custGeom>
            <a:avLst/>
            <a:gdLst/>
            <a:ahLst/>
            <a:cxnLst/>
            <a:rect l="l" t="t" r="r" b="b"/>
            <a:pathLst>
              <a:path w="919218" h="934402">
                <a:moveTo>
                  <a:pt x="0" y="0"/>
                </a:moveTo>
                <a:lnTo>
                  <a:pt x="919219" y="0"/>
                </a:lnTo>
                <a:lnTo>
                  <a:pt x="919219" y="934402"/>
                </a:lnTo>
                <a:lnTo>
                  <a:pt x="0" y="9344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sp>
        <p:nvSpPr>
          <p:cNvPr id="57" name="Freeform 57"/>
          <p:cNvSpPr/>
          <p:nvPr/>
        </p:nvSpPr>
        <p:spPr>
          <a:xfrm>
            <a:off x="3781163" y="7170573"/>
            <a:ext cx="890424" cy="890424"/>
          </a:xfrm>
          <a:custGeom>
            <a:avLst/>
            <a:gdLst/>
            <a:ahLst/>
            <a:cxnLst/>
            <a:rect l="l" t="t" r="r" b="b"/>
            <a:pathLst>
              <a:path w="890424" h="890424">
                <a:moveTo>
                  <a:pt x="0" y="0"/>
                </a:moveTo>
                <a:lnTo>
                  <a:pt x="890423" y="0"/>
                </a:lnTo>
                <a:lnTo>
                  <a:pt x="890423" y="890424"/>
                </a:lnTo>
                <a:lnTo>
                  <a:pt x="0" y="89042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8" name="TextBox 58"/>
          <p:cNvSpPr txBox="1"/>
          <p:nvPr/>
        </p:nvSpPr>
        <p:spPr>
          <a:xfrm>
            <a:off x="3616095" y="1453189"/>
            <a:ext cx="10343475" cy="130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TIME LINE </a:t>
            </a:r>
          </a:p>
          <a:p>
            <a:pPr algn="ctr">
              <a:lnSpc>
                <a:spcPts val="4620"/>
              </a:lnSpc>
            </a:pPr>
            <a:r>
              <a:rPr lang="en-US" sz="4200" b="1">
                <a:solidFill>
                  <a:srgbClr val="1A7A91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PELAKSANAAN KKN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839402" y="4260751"/>
            <a:ext cx="2805393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6"/>
              </a:lnSpc>
            </a:pPr>
            <a:r>
              <a:rPr lang="en-US" sz="2613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17 JUNI - 31 Juli 2026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5869281" y="5654334"/>
            <a:ext cx="3063365" cy="1052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6"/>
              </a:lnSpc>
            </a:pPr>
            <a:r>
              <a:rPr lang="en-US" sz="1663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PENYUSUNAN PROGRAM KERJA DAN LOKA KARYA AWAL</a:t>
            </a:r>
          </a:p>
          <a:p>
            <a:pPr marL="0" lvl="1" indent="0" algn="ctr">
              <a:lnSpc>
                <a:spcPts val="1996"/>
              </a:lnSpc>
            </a:pPr>
            <a:endParaRPr lang="en-US" sz="1663" b="1">
              <a:solidFill>
                <a:srgbClr val="FFFFFF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2298792" y="6234041"/>
            <a:ext cx="3185384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3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01 - </a:t>
            </a:r>
          </a:p>
          <a:p>
            <a:pPr algn="ctr">
              <a:lnSpc>
                <a:spcPts val="2879"/>
              </a:lnSpc>
            </a:pPr>
            <a:r>
              <a:rPr lang="en-US" sz="2399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10 AGUSTUS 2026</a:t>
            </a:r>
          </a:p>
          <a:p>
            <a:pPr marL="0" lvl="1" indent="0" algn="ctr">
              <a:lnSpc>
                <a:spcPts val="2879"/>
              </a:lnSpc>
            </a:pPr>
            <a:endParaRPr lang="en-US" sz="2399" b="1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8932646" y="4242479"/>
            <a:ext cx="3546326" cy="654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2"/>
              </a:lnSpc>
            </a:pPr>
            <a:r>
              <a:rPr lang="en-US" sz="2203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diatur oleh </a:t>
            </a:r>
          </a:p>
          <a:p>
            <a:pPr marL="0" lvl="0" indent="0" algn="ctr">
              <a:lnSpc>
                <a:spcPts val="2292"/>
              </a:lnSpc>
            </a:pPr>
            <a:r>
              <a:rPr lang="en-US" sz="2203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P3KKN dan DPL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2927296" y="5543149"/>
            <a:ext cx="1887384" cy="38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879"/>
              </a:lnSpc>
            </a:pPr>
            <a:r>
              <a:rPr lang="en-US" sz="2399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LUARAN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9684229" y="5526481"/>
            <a:ext cx="2043159" cy="38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879"/>
              </a:lnSpc>
            </a:pPr>
            <a:r>
              <a:rPr lang="en-US" sz="2399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MONITORING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3088649" y="5358395"/>
            <a:ext cx="2275452" cy="672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485"/>
              </a:lnSpc>
            </a:pPr>
            <a:r>
              <a:rPr lang="en-US" sz="2071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PELAKSANAAN KKN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8" r="-1978" b="-3032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>
            <a:off x="405944" y="314754"/>
            <a:ext cx="6687581" cy="1138127"/>
          </a:xfrm>
          <a:custGeom>
            <a:avLst/>
            <a:gdLst/>
            <a:ahLst/>
            <a:cxnLst/>
            <a:rect l="l" t="t" r="r" b="b"/>
            <a:pathLst>
              <a:path w="6687581" h="1138127">
                <a:moveTo>
                  <a:pt x="0" y="0"/>
                </a:moveTo>
                <a:lnTo>
                  <a:pt x="6687582" y="0"/>
                </a:lnTo>
                <a:lnTo>
                  <a:pt x="6687582" y="1138127"/>
                </a:lnTo>
                <a:lnTo>
                  <a:pt x="0" y="1138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52126"/>
            </a:stretch>
          </a:blipFill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7721" y="-730488"/>
            <a:ext cx="10737043" cy="11017488"/>
          </a:xfrm>
          <a:custGeom>
            <a:avLst/>
            <a:gdLst/>
            <a:ahLst/>
            <a:cxnLst/>
            <a:rect l="l" t="t" r="r" b="b"/>
            <a:pathLst>
              <a:path w="10737043" h="11017488">
                <a:moveTo>
                  <a:pt x="10737043" y="0"/>
                </a:moveTo>
                <a:lnTo>
                  <a:pt x="0" y="0"/>
                </a:lnTo>
                <a:lnTo>
                  <a:pt x="0" y="11017488"/>
                </a:lnTo>
                <a:lnTo>
                  <a:pt x="10737043" y="11017488"/>
                </a:lnTo>
                <a:lnTo>
                  <a:pt x="10737043" y="0"/>
                </a:lnTo>
                <a:close/>
              </a:path>
            </a:pathLst>
          </a:custGeom>
          <a:blipFill>
            <a:blip r:embed="rId2">
              <a:alphaModFix amt="1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" name="Freeform 3"/>
          <p:cNvSpPr/>
          <p:nvPr/>
        </p:nvSpPr>
        <p:spPr>
          <a:xfrm>
            <a:off x="-147311" y="5725923"/>
            <a:ext cx="4444977" cy="4561077"/>
          </a:xfrm>
          <a:custGeom>
            <a:avLst/>
            <a:gdLst/>
            <a:ahLst/>
            <a:cxnLst/>
            <a:rect l="l" t="t" r="r" b="b"/>
            <a:pathLst>
              <a:path w="4444977" h="4561077">
                <a:moveTo>
                  <a:pt x="0" y="0"/>
                </a:moveTo>
                <a:lnTo>
                  <a:pt x="4444977" y="0"/>
                </a:lnTo>
                <a:lnTo>
                  <a:pt x="4444977" y="4561077"/>
                </a:lnTo>
                <a:lnTo>
                  <a:pt x="0" y="4561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4" name="Freeform 4"/>
          <p:cNvSpPr/>
          <p:nvPr/>
        </p:nvSpPr>
        <p:spPr>
          <a:xfrm flipH="1" flipV="1">
            <a:off x="14026650" y="0"/>
            <a:ext cx="4248115" cy="4359073"/>
          </a:xfrm>
          <a:custGeom>
            <a:avLst/>
            <a:gdLst/>
            <a:ahLst/>
            <a:cxnLst/>
            <a:rect l="l" t="t" r="r" b="b"/>
            <a:pathLst>
              <a:path w="4248115" h="4359073">
                <a:moveTo>
                  <a:pt x="4248114" y="4359073"/>
                </a:moveTo>
                <a:lnTo>
                  <a:pt x="0" y="4359073"/>
                </a:lnTo>
                <a:lnTo>
                  <a:pt x="0" y="0"/>
                </a:lnTo>
                <a:lnTo>
                  <a:pt x="4248114" y="0"/>
                </a:lnTo>
                <a:lnTo>
                  <a:pt x="4248114" y="435907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5" name="Freeform 5"/>
          <p:cNvSpPr/>
          <p:nvPr/>
        </p:nvSpPr>
        <p:spPr>
          <a:xfrm>
            <a:off x="398161" y="544523"/>
            <a:ext cx="6931625" cy="1138127"/>
          </a:xfrm>
          <a:custGeom>
            <a:avLst/>
            <a:gdLst/>
            <a:ahLst/>
            <a:cxnLst/>
            <a:rect l="l" t="t" r="r" b="b"/>
            <a:pathLst>
              <a:path w="6931625" h="1138127">
                <a:moveTo>
                  <a:pt x="0" y="0"/>
                </a:moveTo>
                <a:lnTo>
                  <a:pt x="6931624" y="0"/>
                </a:lnTo>
                <a:lnTo>
                  <a:pt x="6931624" y="1138126"/>
                </a:lnTo>
                <a:lnTo>
                  <a:pt x="0" y="1138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43249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6" name="Freeform 6"/>
          <p:cNvSpPr/>
          <p:nvPr/>
        </p:nvSpPr>
        <p:spPr>
          <a:xfrm>
            <a:off x="7819841" y="5491186"/>
            <a:ext cx="808178" cy="2048996"/>
          </a:xfrm>
          <a:custGeom>
            <a:avLst/>
            <a:gdLst/>
            <a:ahLst/>
            <a:cxnLst/>
            <a:rect l="l" t="t" r="r" b="b"/>
            <a:pathLst>
              <a:path w="808178" h="2048996">
                <a:moveTo>
                  <a:pt x="0" y="0"/>
                </a:moveTo>
                <a:lnTo>
                  <a:pt x="808178" y="0"/>
                </a:lnTo>
                <a:lnTo>
                  <a:pt x="808178" y="2048996"/>
                </a:lnTo>
                <a:lnTo>
                  <a:pt x="0" y="20489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7570"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7" name="Group 7"/>
          <p:cNvGrpSpPr/>
          <p:nvPr/>
        </p:nvGrpSpPr>
        <p:grpSpPr>
          <a:xfrm>
            <a:off x="8699074" y="314754"/>
            <a:ext cx="8363609" cy="1100335"/>
            <a:chOff x="0" y="0"/>
            <a:chExt cx="2375344" cy="31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75345" cy="312506"/>
            </a:xfrm>
            <a:custGeom>
              <a:avLst/>
              <a:gdLst/>
              <a:ahLst/>
              <a:cxnLst/>
              <a:rect l="l" t="t" r="r" b="b"/>
              <a:pathLst>
                <a:path w="2375345" h="312506">
                  <a:moveTo>
                    <a:pt x="2172145" y="0"/>
                  </a:moveTo>
                  <a:cubicBezTo>
                    <a:pt x="2284369" y="0"/>
                    <a:pt x="2375345" y="69957"/>
                    <a:pt x="2375345" y="156253"/>
                  </a:cubicBezTo>
                  <a:cubicBezTo>
                    <a:pt x="2375345" y="242549"/>
                    <a:pt x="2284369" y="312506"/>
                    <a:pt x="2172145" y="312506"/>
                  </a:cubicBezTo>
                  <a:lnTo>
                    <a:pt x="203200" y="312506"/>
                  </a:lnTo>
                  <a:cubicBezTo>
                    <a:pt x="90976" y="312506"/>
                    <a:pt x="0" y="242549"/>
                    <a:pt x="0" y="156253"/>
                  </a:cubicBezTo>
                  <a:cubicBezTo>
                    <a:pt x="0" y="6995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375344" cy="341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901768" y="314754"/>
            <a:ext cx="8008951" cy="981096"/>
          </a:xfrm>
          <a:custGeom>
            <a:avLst/>
            <a:gdLst/>
            <a:ahLst/>
            <a:cxnLst/>
            <a:rect l="l" t="t" r="r" b="b"/>
            <a:pathLst>
              <a:path w="8008951" h="981096">
                <a:moveTo>
                  <a:pt x="0" y="0"/>
                </a:moveTo>
                <a:lnTo>
                  <a:pt x="8008950" y="0"/>
                </a:lnTo>
                <a:lnTo>
                  <a:pt x="8008950" y="981096"/>
                </a:lnTo>
                <a:lnTo>
                  <a:pt x="0" y="981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11" name="Group 11"/>
          <p:cNvGrpSpPr/>
          <p:nvPr/>
        </p:nvGrpSpPr>
        <p:grpSpPr>
          <a:xfrm>
            <a:off x="3577104" y="4607334"/>
            <a:ext cx="7694878" cy="1410531"/>
            <a:chOff x="0" y="0"/>
            <a:chExt cx="2217036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17036" cy="406400"/>
            </a:xfrm>
            <a:custGeom>
              <a:avLst/>
              <a:gdLst/>
              <a:ahLst/>
              <a:cxnLst/>
              <a:rect l="l" t="t" r="r" b="b"/>
              <a:pathLst>
                <a:path w="2217036" h="406400">
                  <a:moveTo>
                    <a:pt x="201383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2013836" y="406400"/>
                  </a:lnTo>
                  <a:lnTo>
                    <a:pt x="2217036" y="203200"/>
                  </a:lnTo>
                  <a:lnTo>
                    <a:pt x="2013836" y="0"/>
                  </a:lnTo>
                  <a:close/>
                </a:path>
              </a:pathLst>
            </a:custGeom>
            <a:solidFill>
              <a:srgbClr val="00889F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102736" cy="42545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577104" y="3196803"/>
            <a:ext cx="5544080" cy="1299761"/>
            <a:chOff x="0" y="0"/>
            <a:chExt cx="1445080" cy="33878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45080" cy="338786"/>
            </a:xfrm>
            <a:custGeom>
              <a:avLst/>
              <a:gdLst/>
              <a:ahLst/>
              <a:cxnLst/>
              <a:rect l="l" t="t" r="r" b="b"/>
              <a:pathLst>
                <a:path w="1445080" h="338786">
                  <a:moveTo>
                    <a:pt x="0" y="0"/>
                  </a:moveTo>
                  <a:lnTo>
                    <a:pt x="1445080" y="0"/>
                  </a:lnTo>
                  <a:lnTo>
                    <a:pt x="1445080" y="338786"/>
                  </a:lnTo>
                  <a:lnTo>
                    <a:pt x="0" y="338786"/>
                  </a:lnTo>
                  <a:close/>
                </a:path>
              </a:pathLst>
            </a:custGeom>
            <a:solidFill>
              <a:srgbClr val="292F56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445080" cy="357836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676749" y="2572115"/>
            <a:ext cx="1842558" cy="1924449"/>
            <a:chOff x="0" y="0"/>
            <a:chExt cx="571500" cy="5969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292F56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79400"/>
              <a:ext cx="285750" cy="31750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577104" y="6132354"/>
            <a:ext cx="5544080" cy="1299761"/>
            <a:chOff x="0" y="0"/>
            <a:chExt cx="1445080" cy="33878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45080" cy="338786"/>
            </a:xfrm>
            <a:custGeom>
              <a:avLst/>
              <a:gdLst/>
              <a:ahLst/>
              <a:cxnLst/>
              <a:rect l="l" t="t" r="r" b="b"/>
              <a:pathLst>
                <a:path w="1445080" h="338786">
                  <a:moveTo>
                    <a:pt x="0" y="0"/>
                  </a:moveTo>
                  <a:lnTo>
                    <a:pt x="1445080" y="0"/>
                  </a:lnTo>
                  <a:lnTo>
                    <a:pt x="1445080" y="338786"/>
                  </a:lnTo>
                  <a:lnTo>
                    <a:pt x="0" y="338786"/>
                  </a:lnTo>
                  <a:close/>
                </a:path>
              </a:pathLst>
            </a:custGeom>
            <a:solidFill>
              <a:srgbClr val="ACFA70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445080" cy="357836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8715953" y="6076871"/>
            <a:ext cx="1764151" cy="1842558"/>
            <a:chOff x="0" y="0"/>
            <a:chExt cx="571500" cy="5969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ACFA70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279400"/>
              <a:ext cx="285750" cy="317500"/>
            </a:xfrm>
            <a:prstGeom prst="rect">
              <a:avLst/>
            </a:prstGeom>
          </p:spPr>
          <p:txBody>
            <a:bodyPr lIns="43615" tIns="43615" rIns="43615" bIns="43615" rtlCol="0" anchor="ctr"/>
            <a:lstStyle/>
            <a:p>
              <a:pPr marL="0" lvl="0" indent="0" algn="ctr">
                <a:lnSpc>
                  <a:spcPts val="216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832393" y="2476500"/>
            <a:ext cx="5454107" cy="5447290"/>
          </a:xfrm>
          <a:custGeom>
            <a:avLst/>
            <a:gdLst/>
            <a:ahLst/>
            <a:cxnLst/>
            <a:rect l="l" t="t" r="r" b="b"/>
            <a:pathLst>
              <a:path w="5454107" h="5447290">
                <a:moveTo>
                  <a:pt x="0" y="0"/>
                </a:moveTo>
                <a:lnTo>
                  <a:pt x="5454107" y="0"/>
                </a:lnTo>
                <a:lnTo>
                  <a:pt x="5454107" y="5447290"/>
                </a:lnTo>
                <a:lnTo>
                  <a:pt x="0" y="54472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27" name="Group 27"/>
          <p:cNvGrpSpPr/>
          <p:nvPr/>
        </p:nvGrpSpPr>
        <p:grpSpPr>
          <a:xfrm>
            <a:off x="832393" y="3052712"/>
            <a:ext cx="4563933" cy="4563933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 b="1">
                  <a:solidFill>
                    <a:srgbClr val="2C2FC8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RULES SEKRETARIAT KKN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0616344" y="3708437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0" y="0"/>
                </a:lnTo>
                <a:lnTo>
                  <a:pt x="5374870" y="354599"/>
                </a:lnTo>
                <a:lnTo>
                  <a:pt x="0" y="354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id-ID"/>
          </a:p>
        </p:txBody>
      </p:sp>
      <p:sp>
        <p:nvSpPr>
          <p:cNvPr id="31" name="Freeform 31"/>
          <p:cNvSpPr/>
          <p:nvPr/>
        </p:nvSpPr>
        <p:spPr>
          <a:xfrm>
            <a:off x="11934323" y="6137466"/>
            <a:ext cx="5374871" cy="354598"/>
          </a:xfrm>
          <a:custGeom>
            <a:avLst/>
            <a:gdLst/>
            <a:ahLst/>
            <a:cxnLst/>
            <a:rect l="l" t="t" r="r" b="b"/>
            <a:pathLst>
              <a:path w="5374871" h="354598">
                <a:moveTo>
                  <a:pt x="0" y="0"/>
                </a:moveTo>
                <a:lnTo>
                  <a:pt x="5374871" y="0"/>
                </a:lnTo>
                <a:lnTo>
                  <a:pt x="5374871" y="354598"/>
                </a:lnTo>
                <a:lnTo>
                  <a:pt x="0" y="3545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9000"/>
            </a:blip>
            <a:stretch>
              <a:fillRect t="-73623"/>
            </a:stretch>
          </a:blipFill>
        </p:spPr>
        <p:txBody>
          <a:bodyPr/>
          <a:lstStyle/>
          <a:p>
            <a:endParaRPr lang="id-ID"/>
          </a:p>
        </p:txBody>
      </p:sp>
      <p:grpSp>
        <p:nvGrpSpPr>
          <p:cNvPr id="32" name="Group 32"/>
          <p:cNvGrpSpPr/>
          <p:nvPr/>
        </p:nvGrpSpPr>
        <p:grpSpPr>
          <a:xfrm>
            <a:off x="11934323" y="4407987"/>
            <a:ext cx="5374871" cy="1811527"/>
            <a:chOff x="0" y="0"/>
            <a:chExt cx="1415604" cy="47711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415604" cy="477110"/>
            </a:xfrm>
            <a:custGeom>
              <a:avLst/>
              <a:gdLst/>
              <a:ahLst/>
              <a:cxnLst/>
              <a:rect l="l" t="t" r="r" b="b"/>
              <a:pathLst>
                <a:path w="1415604" h="477110">
                  <a:moveTo>
                    <a:pt x="14404" y="0"/>
                  </a:moveTo>
                  <a:lnTo>
                    <a:pt x="1401200" y="0"/>
                  </a:lnTo>
                  <a:cubicBezTo>
                    <a:pt x="1405020" y="0"/>
                    <a:pt x="1408684" y="1518"/>
                    <a:pt x="1411385" y="4219"/>
                  </a:cubicBezTo>
                  <a:cubicBezTo>
                    <a:pt x="1414086" y="6920"/>
                    <a:pt x="1415604" y="10584"/>
                    <a:pt x="1415604" y="14404"/>
                  </a:cubicBezTo>
                  <a:lnTo>
                    <a:pt x="1415604" y="462706"/>
                  </a:lnTo>
                  <a:cubicBezTo>
                    <a:pt x="1415604" y="466526"/>
                    <a:pt x="1414086" y="470190"/>
                    <a:pt x="1411385" y="472891"/>
                  </a:cubicBezTo>
                  <a:cubicBezTo>
                    <a:pt x="1408684" y="475593"/>
                    <a:pt x="1405020" y="477110"/>
                    <a:pt x="1401200" y="477110"/>
                  </a:cubicBezTo>
                  <a:lnTo>
                    <a:pt x="14404" y="477110"/>
                  </a:lnTo>
                  <a:cubicBezTo>
                    <a:pt x="6449" y="477110"/>
                    <a:pt x="0" y="470661"/>
                    <a:pt x="0" y="462706"/>
                  </a:cubicBezTo>
                  <a:lnTo>
                    <a:pt x="0" y="14404"/>
                  </a:lnTo>
                  <a:cubicBezTo>
                    <a:pt x="0" y="6449"/>
                    <a:pt x="6449" y="0"/>
                    <a:pt x="14404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id-ID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1415604" cy="524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396326" y="3268517"/>
            <a:ext cx="3861960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940"/>
              </a:lnSpc>
              <a:spcBef>
                <a:spcPct val="0"/>
              </a:spcBef>
              <a:buAutoNum type="arabicPeriod"/>
            </a:pPr>
            <a:r>
              <a:rPr lang="en-US" sz="2100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Berbeda Sekretariat Peserta KKN Pria dan Wanita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309004" y="6302429"/>
            <a:ext cx="4457434" cy="921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47"/>
              </a:lnSpc>
              <a:spcBef>
                <a:spcPct val="0"/>
              </a:spcBef>
            </a:pPr>
            <a:r>
              <a:rPr lang="en-US" sz="174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3.Sekretariat Bersama Dengan Lokasi Berdampingan Dengan Rumah Penduduk (Kamar Terpisah)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736068" y="4728152"/>
            <a:ext cx="3753484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2.Sekretariat Bersama Dengan Dukungan Induk Semang (Kamar Terpisah)</a:t>
            </a:r>
          </a:p>
        </p:txBody>
      </p:sp>
      <p:sp>
        <p:nvSpPr>
          <p:cNvPr id="38" name="Freeform 38"/>
          <p:cNvSpPr/>
          <p:nvPr/>
        </p:nvSpPr>
        <p:spPr>
          <a:xfrm>
            <a:off x="9590184" y="4979225"/>
            <a:ext cx="685444" cy="666750"/>
          </a:xfrm>
          <a:custGeom>
            <a:avLst/>
            <a:gdLst/>
            <a:ahLst/>
            <a:cxnLst/>
            <a:rect l="l" t="t" r="r" b="b"/>
            <a:pathLst>
              <a:path w="685444" h="666750">
                <a:moveTo>
                  <a:pt x="0" y="0"/>
                </a:moveTo>
                <a:lnTo>
                  <a:pt x="685444" y="0"/>
                </a:lnTo>
                <a:lnTo>
                  <a:pt x="685444" y="666750"/>
                </a:lnTo>
                <a:lnTo>
                  <a:pt x="0" y="6667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/>
          </a:p>
        </p:txBody>
      </p:sp>
      <p:sp>
        <p:nvSpPr>
          <p:cNvPr id="39" name="TextBox 39"/>
          <p:cNvSpPr txBox="1"/>
          <p:nvPr/>
        </p:nvSpPr>
        <p:spPr>
          <a:xfrm>
            <a:off x="12611923" y="4673827"/>
            <a:ext cx="3602310" cy="671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  <a:spcBef>
                <a:spcPct val="0"/>
              </a:spcBef>
            </a:pPr>
            <a:r>
              <a:rPr lang="en-US" sz="3945" b="1" dirty="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DISETUJUI DPL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591</Words>
  <Application>Microsoft Macintosh PowerPoint</Application>
  <PresentationFormat>Kustom</PresentationFormat>
  <Paragraphs>121</Paragraphs>
  <Slides>26</Slides>
  <Notes>0</Notes>
  <HiddenSlides>0</HiddenSlides>
  <MMClips>0</MMClips>
  <ScaleCrop>false</ScaleCrop>
  <HeadingPairs>
    <vt:vector size="6" baseType="variant">
      <vt:variant>
        <vt:lpstr>Font Dipakai</vt:lpstr>
      </vt:variant>
      <vt:variant>
        <vt:i4>12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26</vt:i4>
      </vt:variant>
    </vt:vector>
  </HeadingPairs>
  <TitlesOfParts>
    <vt:vector size="39" baseType="lpstr">
      <vt:lpstr>Poppins Bold</vt:lpstr>
      <vt:lpstr>Aerospace bold</vt:lpstr>
      <vt:lpstr>Helvetica World Bold</vt:lpstr>
      <vt:lpstr>Calibri</vt:lpstr>
      <vt:lpstr>Futura Bold</vt:lpstr>
      <vt:lpstr>Ballpoint</vt:lpstr>
      <vt:lpstr>Montserrat Bold</vt:lpstr>
      <vt:lpstr>Arial</vt:lpstr>
      <vt:lpstr>TT Hoves Bold</vt:lpstr>
      <vt:lpstr>Handy Casual</vt:lpstr>
      <vt:lpstr>Aristotelica Pro Bold</vt:lpstr>
      <vt:lpstr>Montserrat Ultra-Bold</vt:lpstr>
      <vt:lpstr>Office Theme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Pembekalan Program</dc:title>
  <cp:lastModifiedBy>Software Solution</cp:lastModifiedBy>
  <cp:revision>2</cp:revision>
  <dcterms:created xsi:type="dcterms:W3CDTF">2006-08-16T00:00:00Z</dcterms:created>
  <dcterms:modified xsi:type="dcterms:W3CDTF">2026-05-29T07:55:57Z</dcterms:modified>
  <dc:identifier>DAHJ6_rVYLg</dc:identifier>
</cp:coreProperties>
</file>